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8"/>
  </p:notesMasterIdLst>
  <p:sldIdLst>
    <p:sldId id="266" r:id="rId5"/>
    <p:sldId id="667" r:id="rId6"/>
    <p:sldId id="517" r:id="rId7"/>
    <p:sldId id="272" r:id="rId8"/>
    <p:sldId id="273" r:id="rId9"/>
    <p:sldId id="268" r:id="rId10"/>
    <p:sldId id="672" r:id="rId11"/>
    <p:sldId id="639" r:id="rId12"/>
    <p:sldId id="676" r:id="rId13"/>
    <p:sldId id="656" r:id="rId14"/>
    <p:sldId id="634" r:id="rId15"/>
    <p:sldId id="669" r:id="rId16"/>
    <p:sldId id="624" r:id="rId17"/>
    <p:sldId id="638" r:id="rId18"/>
    <p:sldId id="519" r:id="rId19"/>
    <p:sldId id="609" r:id="rId20"/>
    <p:sldId id="611" r:id="rId21"/>
    <p:sldId id="610" r:id="rId22"/>
    <p:sldId id="612" r:id="rId23"/>
    <p:sldId id="635" r:id="rId24"/>
    <p:sldId id="637" r:id="rId25"/>
    <p:sldId id="636" r:id="rId26"/>
    <p:sldId id="613" r:id="rId27"/>
    <p:sldId id="699" r:id="rId28"/>
    <p:sldId id="671" r:id="rId29"/>
    <p:sldId id="628" r:id="rId30"/>
    <p:sldId id="619" r:id="rId31"/>
    <p:sldId id="621" r:id="rId32"/>
    <p:sldId id="670" r:id="rId33"/>
    <p:sldId id="625" r:id="rId34"/>
    <p:sldId id="615" r:id="rId35"/>
    <p:sldId id="682" r:id="rId36"/>
    <p:sldId id="681" r:id="rId37"/>
    <p:sldId id="683" r:id="rId38"/>
    <p:sldId id="623" r:id="rId39"/>
    <p:sldId id="614" r:id="rId40"/>
    <p:sldId id="677" r:id="rId41"/>
    <p:sldId id="642" r:id="rId42"/>
    <p:sldId id="646" r:id="rId43"/>
    <p:sldId id="647" r:id="rId44"/>
    <p:sldId id="648" r:id="rId45"/>
    <p:sldId id="644" r:id="rId46"/>
    <p:sldId id="645" r:id="rId47"/>
    <p:sldId id="674" r:id="rId48"/>
    <p:sldId id="657" r:id="rId49"/>
    <p:sldId id="675" r:id="rId50"/>
    <p:sldId id="640" r:id="rId51"/>
    <p:sldId id="632" r:id="rId52"/>
    <p:sldId id="616" r:id="rId53"/>
    <p:sldId id="649" r:id="rId54"/>
    <p:sldId id="617" r:id="rId55"/>
    <p:sldId id="673" r:id="rId56"/>
    <p:sldId id="651" r:id="rId57"/>
    <p:sldId id="668" r:id="rId58"/>
    <p:sldId id="298" r:id="rId59"/>
    <p:sldId id="652" r:id="rId60"/>
    <p:sldId id="654" r:id="rId61"/>
    <p:sldId id="269" r:id="rId62"/>
    <p:sldId id="655" r:id="rId63"/>
    <p:sldId id="693" r:id="rId64"/>
    <p:sldId id="521" r:id="rId65"/>
    <p:sldId id="694" r:id="rId66"/>
    <p:sldId id="523" r:id="rId67"/>
    <p:sldId id="548" r:id="rId68"/>
    <p:sldId id="552" r:id="rId69"/>
    <p:sldId id="559" r:id="rId70"/>
    <p:sldId id="563" r:id="rId71"/>
    <p:sldId id="695" r:id="rId72"/>
    <p:sldId id="569" r:id="rId73"/>
    <p:sldId id="573" r:id="rId74"/>
    <p:sldId id="577" r:id="rId75"/>
    <p:sldId id="581" r:id="rId76"/>
    <p:sldId id="585" r:id="rId77"/>
    <p:sldId id="589" r:id="rId78"/>
    <p:sldId id="696" r:id="rId79"/>
    <p:sldId id="570" r:id="rId80"/>
    <p:sldId id="593" r:id="rId81"/>
    <p:sldId id="601" r:id="rId82"/>
    <p:sldId id="597" r:id="rId83"/>
    <p:sldId id="697" r:id="rId84"/>
    <p:sldId id="571" r:id="rId85"/>
    <p:sldId id="605" r:id="rId86"/>
    <p:sldId id="698" r:id="rId87"/>
    <p:sldId id="275" r:id="rId88"/>
    <p:sldId id="663" r:id="rId89"/>
    <p:sldId id="688" r:id="rId90"/>
    <p:sldId id="700" r:id="rId91"/>
    <p:sldId id="529" r:id="rId92"/>
    <p:sldId id="658" r:id="rId93"/>
    <p:sldId id="701" r:id="rId94"/>
    <p:sldId id="685" r:id="rId95"/>
    <p:sldId id="679" r:id="rId96"/>
    <p:sldId id="680" r:id="rId9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5409699-AF30-4E4A-9D87-CF999068D517}">
          <p14:sldIdLst>
            <p14:sldId id="266"/>
            <p14:sldId id="667"/>
            <p14:sldId id="517"/>
            <p14:sldId id="272"/>
            <p14:sldId id="273"/>
            <p14:sldId id="268"/>
          </p14:sldIdLst>
        </p14:section>
        <p14:section name="Beeldbeschrijving en media" id="{D882A128-09CB-4095-8489-EC7134EE0976}">
          <p14:sldIdLst>
            <p14:sldId id="672"/>
            <p14:sldId id="639"/>
            <p14:sldId id="676"/>
            <p14:sldId id="656"/>
            <p14:sldId id="634"/>
            <p14:sldId id="669"/>
            <p14:sldId id="624"/>
            <p14:sldId id="638"/>
            <p14:sldId id="519"/>
            <p14:sldId id="609"/>
            <p14:sldId id="611"/>
            <p14:sldId id="610"/>
            <p14:sldId id="612"/>
            <p14:sldId id="635"/>
            <p14:sldId id="637"/>
            <p14:sldId id="636"/>
            <p14:sldId id="613"/>
            <p14:sldId id="699"/>
            <p14:sldId id="671"/>
            <p14:sldId id="628"/>
            <p14:sldId id="619"/>
            <p14:sldId id="621"/>
            <p14:sldId id="670"/>
            <p14:sldId id="625"/>
            <p14:sldId id="615"/>
            <p14:sldId id="682"/>
            <p14:sldId id="681"/>
            <p14:sldId id="683"/>
            <p14:sldId id="623"/>
            <p14:sldId id="614"/>
            <p14:sldId id="677"/>
            <p14:sldId id="642"/>
            <p14:sldId id="646"/>
            <p14:sldId id="647"/>
            <p14:sldId id="648"/>
            <p14:sldId id="644"/>
            <p14:sldId id="645"/>
            <p14:sldId id="674"/>
            <p14:sldId id="657"/>
            <p14:sldId id="675"/>
            <p14:sldId id="640"/>
            <p14:sldId id="632"/>
            <p14:sldId id="616"/>
            <p14:sldId id="649"/>
            <p14:sldId id="617"/>
            <p14:sldId id="673"/>
            <p14:sldId id="651"/>
            <p14:sldId id="668"/>
            <p14:sldId id="298"/>
            <p14:sldId id="652"/>
            <p14:sldId id="654"/>
          </p14:sldIdLst>
        </p14:section>
        <p14:section name="Intro herhaling richtlijnen" id="{7BAAA017-0441-4E4F-AA37-F43D205D18B7}">
          <p14:sldIdLst>
            <p14:sldId id="269"/>
            <p14:sldId id="655"/>
            <p14:sldId id="693"/>
            <p14:sldId id="521"/>
          </p14:sldIdLst>
        </p14:section>
        <p14:section name="Herhaling WCAG" id="{4BCF8802-0C00-49F8-B945-174C65FDDBA0}">
          <p14:sldIdLst>
            <p14:sldId id="694"/>
          </p14:sldIdLst>
        </p14:section>
        <p14:section name="principe 1" id="{F36A5B10-01D5-4C19-8DE8-AC4B25AC4C56}">
          <p14:sldIdLst>
            <p14:sldId id="523"/>
          </p14:sldIdLst>
        </p14:section>
        <p14:section name="1.1" id="{4D02E150-7BD4-4DC7-991E-B8AC19C5C554}">
          <p14:sldIdLst>
            <p14:sldId id="548"/>
          </p14:sldIdLst>
        </p14:section>
        <p14:section name="1.2" id="{C63AA2E7-7560-4848-9777-5A66EF99598F}">
          <p14:sldIdLst>
            <p14:sldId id="552"/>
          </p14:sldIdLst>
        </p14:section>
        <p14:section name="1.3" id="{DE4BB266-41C1-46A7-A0D5-4F94ABFECB4C}">
          <p14:sldIdLst>
            <p14:sldId id="559"/>
          </p14:sldIdLst>
        </p14:section>
        <p14:section name="1.4" id="{FF6AAE1E-4337-4C04-9B0C-B535C1C9EEDA}">
          <p14:sldIdLst>
            <p14:sldId id="563"/>
            <p14:sldId id="695"/>
          </p14:sldIdLst>
        </p14:section>
        <p14:section name="principe 2" id="{9926EE09-037F-4446-A982-C038C7A92E1A}">
          <p14:sldIdLst>
            <p14:sldId id="569"/>
          </p14:sldIdLst>
        </p14:section>
        <p14:section name="2.1" id="{3B497B3D-BB16-4A23-A7AA-DF08AE137EE5}">
          <p14:sldIdLst>
            <p14:sldId id="573"/>
          </p14:sldIdLst>
        </p14:section>
        <p14:section name="2.2" id="{B4572857-9312-4C73-A38A-49EE8617732E}">
          <p14:sldIdLst>
            <p14:sldId id="577"/>
          </p14:sldIdLst>
        </p14:section>
        <p14:section name="2.3" id="{659D8C3C-0F95-4175-A55D-B7464EBD338E}">
          <p14:sldIdLst>
            <p14:sldId id="581"/>
          </p14:sldIdLst>
        </p14:section>
        <p14:section name="2.4" id="{AB46D3E9-1FFA-4D19-BD70-8CCD20B66818}">
          <p14:sldIdLst>
            <p14:sldId id="585"/>
          </p14:sldIdLst>
        </p14:section>
        <p14:section name="2.5" id="{CF1F243A-BB34-49C3-AD2B-A4A2F586D363}">
          <p14:sldIdLst>
            <p14:sldId id="589"/>
            <p14:sldId id="696"/>
          </p14:sldIdLst>
        </p14:section>
        <p14:section name="principe 3" id="{9FB07E6B-EA62-4AA4-80E1-FB87E2E2C78C}">
          <p14:sldIdLst>
            <p14:sldId id="570"/>
          </p14:sldIdLst>
        </p14:section>
        <p14:section name="3.1" id="{BDC5D799-46CD-4E9A-8F11-330B22D0EB49}">
          <p14:sldIdLst>
            <p14:sldId id="593"/>
          </p14:sldIdLst>
        </p14:section>
        <p14:section name="3.2" id="{97458501-A8B6-4BBC-809D-3F8A1678284C}">
          <p14:sldIdLst>
            <p14:sldId id="601"/>
          </p14:sldIdLst>
        </p14:section>
        <p14:section name="3.3" id="{8F709CB5-A8C4-49D8-8A41-73AA76A42CDE}">
          <p14:sldIdLst>
            <p14:sldId id="597"/>
            <p14:sldId id="697"/>
          </p14:sldIdLst>
        </p14:section>
        <p14:section name="principe 4" id="{71F4A2C0-5D8D-4191-98F2-2C37D3C594D5}">
          <p14:sldIdLst>
            <p14:sldId id="571"/>
          </p14:sldIdLst>
        </p14:section>
        <p14:section name="4.1" id="{DF94432A-AF63-4C7D-A9EB-3D14C46EA050}">
          <p14:sldIdLst>
            <p14:sldId id="605"/>
            <p14:sldId id="698"/>
            <p14:sldId id="275"/>
            <p14:sldId id="663"/>
          </p14:sldIdLst>
        </p14:section>
        <p14:section name="Toegankelijkheid in de organisatie" id="{271E8931-37C6-4D06-9D32-385E8778BEB6}">
          <p14:sldIdLst>
            <p14:sldId id="688"/>
            <p14:sldId id="700"/>
            <p14:sldId id="529"/>
            <p14:sldId id="658"/>
            <p14:sldId id="701"/>
            <p14:sldId id="685"/>
          </p14:sldIdLst>
        </p14:section>
        <p14:section name="Afsluiting" id="{E16BD878-E51A-493E-80BB-8FD8FFAA2872}">
          <p14:sldIdLst>
            <p14:sldId id="679"/>
            <p14:sldId id="6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Beerens" initials="HB" lastIdx="38" clrIdx="0">
    <p:extLst>
      <p:ext uri="{19B8F6BF-5375-455C-9EA6-DF929625EA0E}">
        <p15:presenceInfo xmlns:p15="http://schemas.microsoft.com/office/powerpoint/2012/main" userId="S::HansBeerens@dedicon.nl::3e661c0e-3c73-4a03-9f30-6160d11f5925" providerId="AD"/>
      </p:ext>
    </p:extLst>
  </p:cmAuthor>
  <p:cmAuthor id="2" name="Rieke Vullings" initials="RV" lastIdx="27" clrIdx="1">
    <p:extLst>
      <p:ext uri="{19B8F6BF-5375-455C-9EA6-DF929625EA0E}">
        <p15:presenceInfo xmlns:p15="http://schemas.microsoft.com/office/powerpoint/2012/main" userId="S::riekevullings@dedicon.nl::f27da15d-7181-4924-8ab6-ca4bf9937a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2B07A-1DAF-4958-AF93-54AE665B5902}" v="1838" dt="2022-04-05T12:48:17.9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48744" autoAdjust="0"/>
  </p:normalViewPr>
  <p:slideViewPr>
    <p:cSldViewPr snapToGrid="0">
      <p:cViewPr varScale="1">
        <p:scale>
          <a:sx n="31" d="100"/>
          <a:sy n="31" d="100"/>
        </p:scale>
        <p:origin x="768" y="56"/>
      </p:cViewPr>
      <p:guideLst/>
    </p:cSldViewPr>
  </p:slideViewPr>
  <p:outlineViewPr>
    <p:cViewPr>
      <p:scale>
        <a:sx n="33" d="100"/>
        <a:sy n="33" d="100"/>
      </p:scale>
      <p:origin x="0" y="-100710"/>
    </p:cViewPr>
  </p:outlineViewPr>
  <p:notesTextViewPr>
    <p:cViewPr>
      <p:scale>
        <a:sx n="1" d="1"/>
        <a:sy n="1" d="1"/>
      </p:scale>
      <p:origin x="0" y="0"/>
    </p:cViewPr>
  </p:notesTextViewPr>
  <p:sorterViewPr>
    <p:cViewPr>
      <p:scale>
        <a:sx n="125" d="100"/>
        <a:sy n="125" d="100"/>
      </p:scale>
      <p:origin x="0" y="-39269"/>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15CFC-FE2B-4D7D-A9B2-75F739513B19}" type="doc">
      <dgm:prSet loTypeId="urn:microsoft.com/office/officeart/2005/8/layout/venn1" loCatId="relationship" qsTypeId="urn:microsoft.com/office/officeart/2005/8/quickstyle/simple1" qsCatId="simple" csTypeId="urn:microsoft.com/office/officeart/2005/8/colors/colorful5" csCatId="colorful" phldr="1"/>
      <dgm:spPr/>
    </dgm:pt>
    <dgm:pt modelId="{3913FF7E-F708-4294-B3D9-359F1E99EFD9}">
      <dgm:prSet phldrT="[Tekst]" custT="1"/>
      <dgm:spPr>
        <a:ln w="28575">
          <a:solidFill>
            <a:schemeClr val="tx1"/>
          </a:solidFill>
        </a:ln>
      </dgm:spPr>
      <dgm:t>
        <a:bodyPr/>
        <a:lstStyle/>
        <a:p>
          <a:r>
            <a:rPr lang="nl-NL" sz="1800">
              <a:latin typeface="Arial" panose="020B0604020202020204" pitchFamily="34" charset="0"/>
              <a:cs typeface="Arial" panose="020B0604020202020204" pitchFamily="34" charset="0"/>
            </a:rPr>
            <a:t>Content creatie</a:t>
          </a:r>
        </a:p>
      </dgm:t>
    </dgm:pt>
    <dgm:pt modelId="{41623571-03F6-4773-A1E6-15879D495237}" type="parTrans" cxnId="{0584E8EB-74A0-475A-AE72-6E831B326AA0}">
      <dgm:prSet/>
      <dgm:spPr/>
      <dgm:t>
        <a:bodyPr/>
        <a:lstStyle/>
        <a:p>
          <a:endParaRPr lang="nl-NL" sz="1800"/>
        </a:p>
      </dgm:t>
    </dgm:pt>
    <dgm:pt modelId="{9BCF7B4E-1E33-49C3-87B6-5415D13185B0}" type="sibTrans" cxnId="{0584E8EB-74A0-475A-AE72-6E831B326AA0}">
      <dgm:prSet/>
      <dgm:spPr/>
      <dgm:t>
        <a:bodyPr/>
        <a:lstStyle/>
        <a:p>
          <a:endParaRPr lang="nl-NL" sz="1800"/>
        </a:p>
      </dgm:t>
    </dgm:pt>
    <dgm:pt modelId="{F7E40E30-7CC1-4F40-A464-548B427CFDFB}">
      <dgm:prSet phldrT="[Tekst]" custT="1"/>
      <dgm:spPr>
        <a:ln w="28575">
          <a:solidFill>
            <a:schemeClr val="tx1"/>
          </a:solidFill>
        </a:ln>
      </dgm:spPr>
      <dgm:t>
        <a:bodyPr/>
        <a:lstStyle/>
        <a:p>
          <a:r>
            <a:rPr lang="nl-NL" sz="1800" dirty="0">
              <a:latin typeface="Arial" panose="020B0604020202020204" pitchFamily="34" charset="0"/>
              <a:cs typeface="Arial" panose="020B0604020202020204" pitchFamily="34" charset="0"/>
            </a:rPr>
            <a:t>Functionele vormgeving</a:t>
          </a:r>
        </a:p>
      </dgm:t>
    </dgm:pt>
    <dgm:pt modelId="{A3241B0A-ED34-4064-92FA-4304604A3A5F}" type="parTrans" cxnId="{070AF21F-611C-42E9-B04C-2E4A18C15EE0}">
      <dgm:prSet/>
      <dgm:spPr/>
      <dgm:t>
        <a:bodyPr/>
        <a:lstStyle/>
        <a:p>
          <a:endParaRPr lang="nl-NL" sz="1800"/>
        </a:p>
      </dgm:t>
    </dgm:pt>
    <dgm:pt modelId="{38C6384B-24A3-4B3E-9100-25753538AC03}" type="sibTrans" cxnId="{070AF21F-611C-42E9-B04C-2E4A18C15EE0}">
      <dgm:prSet/>
      <dgm:spPr/>
      <dgm:t>
        <a:bodyPr/>
        <a:lstStyle/>
        <a:p>
          <a:endParaRPr lang="nl-NL" sz="1800"/>
        </a:p>
      </dgm:t>
    </dgm:pt>
    <dgm:pt modelId="{98A79492-1130-4279-B8C3-644CEB4063B1}">
      <dgm:prSet phldrT="[Tekst]" custT="1"/>
      <dgm:spPr>
        <a:ln w="28575">
          <a:solidFill>
            <a:schemeClr val="tx1"/>
          </a:solidFill>
        </a:ln>
      </dgm:spPr>
      <dgm:t>
        <a:bodyPr/>
        <a:lstStyle/>
        <a:p>
          <a:r>
            <a:rPr lang="nl-NL" sz="1800">
              <a:latin typeface="Arial" panose="020B0604020202020204" pitchFamily="34" charset="0"/>
              <a:cs typeface="Arial" panose="020B0604020202020204" pitchFamily="34" charset="0"/>
            </a:rPr>
            <a:t>Visuele vormgeving</a:t>
          </a:r>
        </a:p>
      </dgm:t>
    </dgm:pt>
    <dgm:pt modelId="{D6E65EBF-C03C-4BBB-8DE2-A12BE326740A}" type="parTrans" cxnId="{34E44621-EFDF-44B5-8DC1-6163848BA97E}">
      <dgm:prSet/>
      <dgm:spPr/>
      <dgm:t>
        <a:bodyPr/>
        <a:lstStyle/>
        <a:p>
          <a:endParaRPr lang="nl-NL" sz="1800"/>
        </a:p>
      </dgm:t>
    </dgm:pt>
    <dgm:pt modelId="{0E6F6883-6B8A-4A8F-ADE3-F1F94FEE194F}" type="sibTrans" cxnId="{34E44621-EFDF-44B5-8DC1-6163848BA97E}">
      <dgm:prSet/>
      <dgm:spPr/>
      <dgm:t>
        <a:bodyPr/>
        <a:lstStyle/>
        <a:p>
          <a:endParaRPr lang="nl-NL" sz="1800"/>
        </a:p>
      </dgm:t>
    </dgm:pt>
    <dgm:pt modelId="{A4D6F86D-0323-4809-87E8-C996E17E15F8}">
      <dgm:prSet custT="1"/>
      <dgm:spPr>
        <a:ln w="28575">
          <a:solidFill>
            <a:schemeClr val="tx1"/>
          </a:solidFill>
        </a:ln>
      </dgm:spPr>
      <dgm:t>
        <a:bodyPr/>
        <a:lstStyle/>
        <a:p>
          <a:r>
            <a:rPr lang="nl-NL" sz="1800">
              <a:latin typeface="Arial" panose="020B0604020202020204" pitchFamily="34" charset="0"/>
              <a:cs typeface="Arial" panose="020B0604020202020204" pitchFamily="34" charset="0"/>
            </a:rPr>
            <a:t>Productie / ontwikkeling</a:t>
          </a:r>
        </a:p>
      </dgm:t>
    </dgm:pt>
    <dgm:pt modelId="{80E62B32-6F53-473D-BCB1-B15D83D9FD7B}" type="parTrans" cxnId="{1782A597-DFE2-46AE-A7ED-38B5BA5882CD}">
      <dgm:prSet/>
      <dgm:spPr/>
      <dgm:t>
        <a:bodyPr/>
        <a:lstStyle/>
        <a:p>
          <a:endParaRPr lang="nl-NL" sz="1800"/>
        </a:p>
      </dgm:t>
    </dgm:pt>
    <dgm:pt modelId="{559FD453-935B-4DF5-B90D-61780EE2DA81}" type="sibTrans" cxnId="{1782A597-DFE2-46AE-A7ED-38B5BA5882CD}">
      <dgm:prSet/>
      <dgm:spPr/>
      <dgm:t>
        <a:bodyPr/>
        <a:lstStyle/>
        <a:p>
          <a:endParaRPr lang="nl-NL" sz="1800"/>
        </a:p>
      </dgm:t>
    </dgm:pt>
    <dgm:pt modelId="{47D4D0FC-5640-4F92-AA49-92C9D9A0FF33}" type="pres">
      <dgm:prSet presAssocID="{76A15CFC-FE2B-4D7D-A9B2-75F739513B19}" presName="compositeShape" presStyleCnt="0">
        <dgm:presLayoutVars>
          <dgm:chMax val="7"/>
          <dgm:dir/>
          <dgm:resizeHandles val="exact"/>
        </dgm:presLayoutVars>
      </dgm:prSet>
      <dgm:spPr/>
    </dgm:pt>
    <dgm:pt modelId="{66D8FE42-49F4-4E5A-A4A6-E1A21151977B}" type="pres">
      <dgm:prSet presAssocID="{3913FF7E-F708-4294-B3D9-359F1E99EFD9}" presName="circ1" presStyleLbl="vennNode1" presStyleIdx="0" presStyleCnt="4"/>
      <dgm:spPr/>
    </dgm:pt>
    <dgm:pt modelId="{3E864970-84E0-445C-A2A8-8FC3E428E06A}" type="pres">
      <dgm:prSet presAssocID="{3913FF7E-F708-4294-B3D9-359F1E99EFD9}" presName="circ1Tx" presStyleLbl="revTx" presStyleIdx="0" presStyleCnt="0">
        <dgm:presLayoutVars>
          <dgm:chMax val="0"/>
          <dgm:chPref val="0"/>
          <dgm:bulletEnabled val="1"/>
        </dgm:presLayoutVars>
      </dgm:prSet>
      <dgm:spPr/>
    </dgm:pt>
    <dgm:pt modelId="{108D17DA-5C56-4F5D-82B3-A976222BDFE3}" type="pres">
      <dgm:prSet presAssocID="{F7E40E30-7CC1-4F40-A464-548B427CFDFB}" presName="circ2" presStyleLbl="vennNode1" presStyleIdx="1" presStyleCnt="4"/>
      <dgm:spPr/>
    </dgm:pt>
    <dgm:pt modelId="{E63E0AFA-13F3-46F8-B559-25736C66FDA8}" type="pres">
      <dgm:prSet presAssocID="{F7E40E30-7CC1-4F40-A464-548B427CFDFB}" presName="circ2Tx" presStyleLbl="revTx" presStyleIdx="0" presStyleCnt="0">
        <dgm:presLayoutVars>
          <dgm:chMax val="0"/>
          <dgm:chPref val="0"/>
          <dgm:bulletEnabled val="1"/>
        </dgm:presLayoutVars>
      </dgm:prSet>
      <dgm:spPr/>
    </dgm:pt>
    <dgm:pt modelId="{76450FFA-0827-47E3-B3D5-C7E2A57EDFBB}" type="pres">
      <dgm:prSet presAssocID="{A4D6F86D-0323-4809-87E8-C996E17E15F8}" presName="circ3" presStyleLbl="vennNode1" presStyleIdx="2" presStyleCnt="4"/>
      <dgm:spPr/>
    </dgm:pt>
    <dgm:pt modelId="{62D54FE8-8960-4BBD-B82D-94C1A92BA2AE}" type="pres">
      <dgm:prSet presAssocID="{A4D6F86D-0323-4809-87E8-C996E17E15F8}" presName="circ3Tx" presStyleLbl="revTx" presStyleIdx="0" presStyleCnt="0">
        <dgm:presLayoutVars>
          <dgm:chMax val="0"/>
          <dgm:chPref val="0"/>
          <dgm:bulletEnabled val="1"/>
        </dgm:presLayoutVars>
      </dgm:prSet>
      <dgm:spPr/>
    </dgm:pt>
    <dgm:pt modelId="{71BB1F4A-BA0B-4FD1-9862-6E98862B2BA3}" type="pres">
      <dgm:prSet presAssocID="{98A79492-1130-4279-B8C3-644CEB4063B1}" presName="circ4" presStyleLbl="vennNode1" presStyleIdx="3" presStyleCnt="4"/>
      <dgm:spPr/>
    </dgm:pt>
    <dgm:pt modelId="{D809A256-02F9-4F61-B91A-010608C2087D}" type="pres">
      <dgm:prSet presAssocID="{98A79492-1130-4279-B8C3-644CEB4063B1}" presName="circ4Tx" presStyleLbl="revTx" presStyleIdx="0" presStyleCnt="0">
        <dgm:presLayoutVars>
          <dgm:chMax val="0"/>
          <dgm:chPref val="0"/>
          <dgm:bulletEnabled val="1"/>
        </dgm:presLayoutVars>
      </dgm:prSet>
      <dgm:spPr/>
    </dgm:pt>
  </dgm:ptLst>
  <dgm:cxnLst>
    <dgm:cxn modelId="{76B8AE12-549D-42E4-A68B-5C01839C8ABC}" type="presOf" srcId="{F7E40E30-7CC1-4F40-A464-548B427CFDFB}" destId="{E63E0AFA-13F3-46F8-B559-25736C66FDA8}" srcOrd="1" destOrd="0" presId="urn:microsoft.com/office/officeart/2005/8/layout/venn1"/>
    <dgm:cxn modelId="{070AF21F-611C-42E9-B04C-2E4A18C15EE0}" srcId="{76A15CFC-FE2B-4D7D-A9B2-75F739513B19}" destId="{F7E40E30-7CC1-4F40-A464-548B427CFDFB}" srcOrd="1" destOrd="0" parTransId="{A3241B0A-ED34-4064-92FA-4304604A3A5F}" sibTransId="{38C6384B-24A3-4B3E-9100-25753538AC03}"/>
    <dgm:cxn modelId="{34E44621-EFDF-44B5-8DC1-6163848BA97E}" srcId="{76A15CFC-FE2B-4D7D-A9B2-75F739513B19}" destId="{98A79492-1130-4279-B8C3-644CEB4063B1}" srcOrd="3" destOrd="0" parTransId="{D6E65EBF-C03C-4BBB-8DE2-A12BE326740A}" sibTransId="{0E6F6883-6B8A-4A8F-ADE3-F1F94FEE194F}"/>
    <dgm:cxn modelId="{2B782B33-B332-4D53-AFDC-8C3AD989F6C5}" type="presOf" srcId="{98A79492-1130-4279-B8C3-644CEB4063B1}" destId="{71BB1F4A-BA0B-4FD1-9862-6E98862B2BA3}" srcOrd="0" destOrd="0" presId="urn:microsoft.com/office/officeart/2005/8/layout/venn1"/>
    <dgm:cxn modelId="{1355ED60-3EB0-44B3-A812-9509C0B7DDF5}" type="presOf" srcId="{76A15CFC-FE2B-4D7D-A9B2-75F739513B19}" destId="{47D4D0FC-5640-4F92-AA49-92C9D9A0FF33}" srcOrd="0" destOrd="0" presId="urn:microsoft.com/office/officeart/2005/8/layout/venn1"/>
    <dgm:cxn modelId="{77E41C66-E722-45C1-ABF5-2107B260AE17}" type="presOf" srcId="{3913FF7E-F708-4294-B3D9-359F1E99EFD9}" destId="{3E864970-84E0-445C-A2A8-8FC3E428E06A}" srcOrd="1" destOrd="0" presId="urn:microsoft.com/office/officeart/2005/8/layout/venn1"/>
    <dgm:cxn modelId="{D41E4F4A-FF6F-4C33-AA3D-11FD770B48F3}" type="presOf" srcId="{98A79492-1130-4279-B8C3-644CEB4063B1}" destId="{D809A256-02F9-4F61-B91A-010608C2087D}" srcOrd="1" destOrd="0" presId="urn:microsoft.com/office/officeart/2005/8/layout/venn1"/>
    <dgm:cxn modelId="{E20C9274-3DCD-400E-A697-3C69B5B1B6E2}" type="presOf" srcId="{A4D6F86D-0323-4809-87E8-C996E17E15F8}" destId="{62D54FE8-8960-4BBD-B82D-94C1A92BA2AE}" srcOrd="1" destOrd="0" presId="urn:microsoft.com/office/officeart/2005/8/layout/venn1"/>
    <dgm:cxn modelId="{7D6E207F-32BA-4F41-987F-F70ABFEA1536}" type="presOf" srcId="{F7E40E30-7CC1-4F40-A464-548B427CFDFB}" destId="{108D17DA-5C56-4F5D-82B3-A976222BDFE3}" srcOrd="0" destOrd="0" presId="urn:microsoft.com/office/officeart/2005/8/layout/venn1"/>
    <dgm:cxn modelId="{1782A597-DFE2-46AE-A7ED-38B5BA5882CD}" srcId="{76A15CFC-FE2B-4D7D-A9B2-75F739513B19}" destId="{A4D6F86D-0323-4809-87E8-C996E17E15F8}" srcOrd="2" destOrd="0" parTransId="{80E62B32-6F53-473D-BCB1-B15D83D9FD7B}" sibTransId="{559FD453-935B-4DF5-B90D-61780EE2DA81}"/>
    <dgm:cxn modelId="{8230B5A1-52E5-46DF-96E1-EC2CAF858D66}" type="presOf" srcId="{3913FF7E-F708-4294-B3D9-359F1E99EFD9}" destId="{66D8FE42-49F4-4E5A-A4A6-E1A21151977B}" srcOrd="0" destOrd="0" presId="urn:microsoft.com/office/officeart/2005/8/layout/venn1"/>
    <dgm:cxn modelId="{0584E8EB-74A0-475A-AE72-6E831B326AA0}" srcId="{76A15CFC-FE2B-4D7D-A9B2-75F739513B19}" destId="{3913FF7E-F708-4294-B3D9-359F1E99EFD9}" srcOrd="0" destOrd="0" parTransId="{41623571-03F6-4773-A1E6-15879D495237}" sibTransId="{9BCF7B4E-1E33-49C3-87B6-5415D13185B0}"/>
    <dgm:cxn modelId="{F64418FD-3EFD-4D96-82C7-45FED740AC3B}" type="presOf" srcId="{A4D6F86D-0323-4809-87E8-C996E17E15F8}" destId="{76450FFA-0827-47E3-B3D5-C7E2A57EDFBB}" srcOrd="0" destOrd="0" presId="urn:microsoft.com/office/officeart/2005/8/layout/venn1"/>
    <dgm:cxn modelId="{20C1F38B-3524-4088-B48B-F04D0FE5650F}" type="presParOf" srcId="{47D4D0FC-5640-4F92-AA49-92C9D9A0FF33}" destId="{66D8FE42-49F4-4E5A-A4A6-E1A21151977B}" srcOrd="0" destOrd="0" presId="urn:microsoft.com/office/officeart/2005/8/layout/venn1"/>
    <dgm:cxn modelId="{C2D526F2-A72A-4F64-9BD8-B24DAEC687E3}" type="presParOf" srcId="{47D4D0FC-5640-4F92-AA49-92C9D9A0FF33}" destId="{3E864970-84E0-445C-A2A8-8FC3E428E06A}" srcOrd="1" destOrd="0" presId="urn:microsoft.com/office/officeart/2005/8/layout/venn1"/>
    <dgm:cxn modelId="{94C204B1-A332-4336-8D19-445D8AE553E5}" type="presParOf" srcId="{47D4D0FC-5640-4F92-AA49-92C9D9A0FF33}" destId="{108D17DA-5C56-4F5D-82B3-A976222BDFE3}" srcOrd="2" destOrd="0" presId="urn:microsoft.com/office/officeart/2005/8/layout/venn1"/>
    <dgm:cxn modelId="{A8BA9ECC-9926-4289-ACEB-9CD472E45B56}" type="presParOf" srcId="{47D4D0FC-5640-4F92-AA49-92C9D9A0FF33}" destId="{E63E0AFA-13F3-46F8-B559-25736C66FDA8}" srcOrd="3" destOrd="0" presId="urn:microsoft.com/office/officeart/2005/8/layout/venn1"/>
    <dgm:cxn modelId="{A4FA53AD-A753-40BB-936B-910FA6BEA50B}" type="presParOf" srcId="{47D4D0FC-5640-4F92-AA49-92C9D9A0FF33}" destId="{76450FFA-0827-47E3-B3D5-C7E2A57EDFBB}" srcOrd="4" destOrd="0" presId="urn:microsoft.com/office/officeart/2005/8/layout/venn1"/>
    <dgm:cxn modelId="{15080EBD-EC3D-47A5-9903-74F1D4A5AD84}" type="presParOf" srcId="{47D4D0FC-5640-4F92-AA49-92C9D9A0FF33}" destId="{62D54FE8-8960-4BBD-B82D-94C1A92BA2AE}" srcOrd="5" destOrd="0" presId="urn:microsoft.com/office/officeart/2005/8/layout/venn1"/>
    <dgm:cxn modelId="{C259D7DE-9FEB-42C6-83D5-85DF208A57B4}" type="presParOf" srcId="{47D4D0FC-5640-4F92-AA49-92C9D9A0FF33}" destId="{71BB1F4A-BA0B-4FD1-9862-6E98862B2BA3}" srcOrd="6" destOrd="0" presId="urn:microsoft.com/office/officeart/2005/8/layout/venn1"/>
    <dgm:cxn modelId="{AA1D8F3B-B3F5-4184-8BC8-2108A141E869}" type="presParOf" srcId="{47D4D0FC-5640-4F92-AA49-92C9D9A0FF33}" destId="{D809A256-02F9-4F61-B91A-010608C2087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8FE42-49F4-4E5A-A4A6-E1A21151977B}">
      <dsp:nvSpPr>
        <dsp:cNvPr id="0" name=""/>
        <dsp:cNvSpPr/>
      </dsp:nvSpPr>
      <dsp:spPr>
        <a:xfrm>
          <a:off x="3386703" y="60253"/>
          <a:ext cx="3133164" cy="3133164"/>
        </a:xfrm>
        <a:prstGeom prst="ellipse">
          <a:avLst/>
        </a:prstGeom>
        <a:solidFill>
          <a:schemeClr val="accent5">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a:latin typeface="Arial" panose="020B0604020202020204" pitchFamily="34" charset="0"/>
              <a:cs typeface="Arial" panose="020B0604020202020204" pitchFamily="34" charset="0"/>
            </a:rPr>
            <a:t>Content creatie</a:t>
          </a:r>
        </a:p>
      </dsp:txBody>
      <dsp:txXfrm>
        <a:off x="3748222" y="482025"/>
        <a:ext cx="2410126" cy="994177"/>
      </dsp:txXfrm>
    </dsp:sp>
    <dsp:sp modelId="{108D17DA-5C56-4F5D-82B3-A976222BDFE3}">
      <dsp:nvSpPr>
        <dsp:cNvPr id="0" name=""/>
        <dsp:cNvSpPr/>
      </dsp:nvSpPr>
      <dsp:spPr>
        <a:xfrm>
          <a:off x="4772526" y="1446075"/>
          <a:ext cx="3133164" cy="3133164"/>
        </a:xfrm>
        <a:prstGeom prst="ellipse">
          <a:avLst/>
        </a:prstGeom>
        <a:solidFill>
          <a:schemeClr val="accent5">
            <a:alpha val="50000"/>
            <a:hueOff val="-2252848"/>
            <a:satOff val="-5806"/>
            <a:lumOff val="-3922"/>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Arial" panose="020B0604020202020204" pitchFamily="34" charset="0"/>
              <a:cs typeface="Arial" panose="020B0604020202020204" pitchFamily="34" charset="0"/>
            </a:rPr>
            <a:t>Functionele vormgeving</a:t>
          </a:r>
        </a:p>
      </dsp:txBody>
      <dsp:txXfrm>
        <a:off x="6459615" y="1807594"/>
        <a:ext cx="1205063" cy="2410126"/>
      </dsp:txXfrm>
    </dsp:sp>
    <dsp:sp modelId="{76450FFA-0827-47E3-B3D5-C7E2A57EDFBB}">
      <dsp:nvSpPr>
        <dsp:cNvPr id="0" name=""/>
        <dsp:cNvSpPr/>
      </dsp:nvSpPr>
      <dsp:spPr>
        <a:xfrm>
          <a:off x="3386703" y="2831898"/>
          <a:ext cx="3133164" cy="3133164"/>
        </a:xfrm>
        <a:prstGeom prst="ellipse">
          <a:avLst/>
        </a:prstGeom>
        <a:solidFill>
          <a:schemeClr val="accent5">
            <a:alpha val="50000"/>
            <a:hueOff val="-4505695"/>
            <a:satOff val="-11613"/>
            <a:lumOff val="-7843"/>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a:latin typeface="Arial" panose="020B0604020202020204" pitchFamily="34" charset="0"/>
              <a:cs typeface="Arial" panose="020B0604020202020204" pitchFamily="34" charset="0"/>
            </a:rPr>
            <a:t>Productie / ontwikkeling</a:t>
          </a:r>
        </a:p>
      </dsp:txBody>
      <dsp:txXfrm>
        <a:off x="3748222" y="4549113"/>
        <a:ext cx="2410126" cy="994177"/>
      </dsp:txXfrm>
    </dsp:sp>
    <dsp:sp modelId="{71BB1F4A-BA0B-4FD1-9862-6E98862B2BA3}">
      <dsp:nvSpPr>
        <dsp:cNvPr id="0" name=""/>
        <dsp:cNvSpPr/>
      </dsp:nvSpPr>
      <dsp:spPr>
        <a:xfrm>
          <a:off x="2000881" y="1446075"/>
          <a:ext cx="3133164" cy="3133164"/>
        </a:xfrm>
        <a:prstGeom prst="ellipse">
          <a:avLst/>
        </a:prstGeom>
        <a:solidFill>
          <a:schemeClr val="accent5">
            <a:alpha val="50000"/>
            <a:hueOff val="-6758543"/>
            <a:satOff val="-17419"/>
            <a:lumOff val="-11765"/>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a:latin typeface="Arial" panose="020B0604020202020204" pitchFamily="34" charset="0"/>
              <a:cs typeface="Arial" panose="020B0604020202020204" pitchFamily="34" charset="0"/>
            </a:rPr>
            <a:t>Visuele vormgeving</a:t>
          </a:r>
        </a:p>
      </dsp:txBody>
      <dsp:txXfrm>
        <a:off x="2241893" y="1807594"/>
        <a:ext cx="1205063" cy="241012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1797E-BDB1-4E90-9427-CFFB4FEB6D94}" type="datetimeFigureOut">
              <a:rPr lang="nl-NL" smtClean="0"/>
              <a:t>7-4-2022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B5E88-AF30-413E-90F1-C54D6FB03A14}" type="slidenum">
              <a:rPr lang="nl-NL" smtClean="0"/>
              <a:t>‹nr.›</a:t>
            </a:fld>
            <a:endParaRPr lang="nl-NL"/>
          </a:p>
        </p:txBody>
      </p:sp>
    </p:spTree>
    <p:extLst>
      <p:ext uri="{BB962C8B-B14F-4D97-AF65-F5344CB8AC3E}">
        <p14:creationId xmlns:p14="http://schemas.microsoft.com/office/powerpoint/2010/main" val="413062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adresults.nl/tools/alt-tags-checker/"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a:t>
            </a:fld>
            <a:endParaRPr lang="nl-NL"/>
          </a:p>
        </p:txBody>
      </p:sp>
    </p:spTree>
    <p:extLst>
      <p:ext uri="{BB962C8B-B14F-4D97-AF65-F5344CB8AC3E}">
        <p14:creationId xmlns:p14="http://schemas.microsoft.com/office/powerpoint/2010/main" val="240617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mj-lt"/>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10</a:t>
            </a:fld>
            <a:endParaRPr lang="nl-NL"/>
          </a:p>
        </p:txBody>
      </p:sp>
    </p:spTree>
    <p:extLst>
      <p:ext uri="{BB962C8B-B14F-4D97-AF65-F5344CB8AC3E}">
        <p14:creationId xmlns:p14="http://schemas.microsoft.com/office/powerpoint/2010/main" val="272549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11</a:t>
            </a:fld>
            <a:endParaRPr lang="nl-NL"/>
          </a:p>
        </p:txBody>
      </p:sp>
    </p:spTree>
    <p:extLst>
      <p:ext uri="{BB962C8B-B14F-4D97-AF65-F5344CB8AC3E}">
        <p14:creationId xmlns:p14="http://schemas.microsoft.com/office/powerpoint/2010/main" val="178765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12</a:t>
            </a:fld>
            <a:endParaRPr lang="nl-NL"/>
          </a:p>
        </p:txBody>
      </p:sp>
    </p:spTree>
    <p:extLst>
      <p:ext uri="{BB962C8B-B14F-4D97-AF65-F5344CB8AC3E}">
        <p14:creationId xmlns:p14="http://schemas.microsoft.com/office/powerpoint/2010/main" val="228704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Arial" panose="020B0604020202020204" pitchFamily="34" charset="0"/>
              <a:buNone/>
            </a:pPr>
            <a:r>
              <a:rPr lang="nl-NL" sz="1200" dirty="0">
                <a:effectLst/>
                <a:latin typeface="Arial" panose="020B0604020202020204" pitchFamily="34" charset="0"/>
                <a:ea typeface="Calibri" panose="020F0502020204030204" pitchFamily="34" charset="0"/>
                <a:cs typeface="Times New Roman" panose="02020603050405020304" pitchFamily="18" charset="0"/>
              </a:rPr>
              <a:t>Uitzonderingen:</a:t>
            </a:r>
          </a:p>
          <a:p>
            <a:pPr marL="171450" lvl="0" indent="-171450">
              <a:lnSpc>
                <a:spcPct val="107000"/>
              </a:lnSpc>
              <a:buFontTx/>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Aanpasbaar: Gebruiker kan tekst in afbeelding naar wens aanpassen. Denk aan lettergrootte, kleur, lettertype et cetera. </a:t>
            </a:r>
          </a:p>
          <a:p>
            <a:pPr marL="171450" lvl="0" indent="-171450">
              <a:lnSpc>
                <a:spcPct val="107000"/>
              </a:lnSpc>
              <a:buFontTx/>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Essentieel: specifieke weergave van tekst is essentieel. Dit is bijvoorbeeld het geval bij een logo of merknaam, maar ook als visueel effect is noodzakelijk voor overbrengen van informatie of functie.</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13</a:t>
            </a:fld>
            <a:endParaRPr lang="nl-NL"/>
          </a:p>
        </p:txBody>
      </p:sp>
    </p:spTree>
    <p:extLst>
      <p:ext uri="{BB962C8B-B14F-4D97-AF65-F5344CB8AC3E}">
        <p14:creationId xmlns:p14="http://schemas.microsoft.com/office/powerpoint/2010/main" val="358969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14</a:t>
            </a:fld>
            <a:endParaRPr lang="nl-NL"/>
          </a:p>
        </p:txBody>
      </p:sp>
    </p:spTree>
    <p:extLst>
      <p:ext uri="{BB962C8B-B14F-4D97-AF65-F5344CB8AC3E}">
        <p14:creationId xmlns:p14="http://schemas.microsoft.com/office/powerpoint/2010/main" val="231284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15</a:t>
            </a:fld>
            <a:endParaRPr lang="nl-NL"/>
          </a:p>
        </p:txBody>
      </p:sp>
    </p:spTree>
    <p:extLst>
      <p:ext uri="{BB962C8B-B14F-4D97-AF65-F5344CB8AC3E}">
        <p14:creationId xmlns:p14="http://schemas.microsoft.com/office/powerpoint/2010/main" val="326445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defTabSz="914400" rtl="0" eaLnBrk="1" latinLnBrk="0" hangingPunct="1">
              <a:lnSpc>
                <a:spcPct val="107000"/>
              </a:lnSpc>
              <a:spcBef>
                <a:spcPts val="1000"/>
              </a:spcBef>
              <a:buClr>
                <a:srgbClr val="FF6600"/>
              </a:buClr>
              <a:buFont typeface="Arial" panose="020B0604020202020204" pitchFamily="34" charset="0"/>
              <a:buNone/>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Soorten afbeeldingen:</a:t>
            </a:r>
          </a:p>
          <a:p>
            <a:pPr marL="171450" lvl="0"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Informatief</a:t>
            </a:r>
          </a:p>
          <a:p>
            <a:pPr marL="628650" lvl="1"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Grafieken, diagrammen</a:t>
            </a:r>
          </a:p>
          <a:p>
            <a:pPr marL="628650" lvl="1"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Infographics</a:t>
            </a:r>
            <a:endPar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Illustratief</a:t>
            </a:r>
          </a:p>
          <a:p>
            <a:pPr marL="171450" lvl="0"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Decoratief</a:t>
            </a:r>
          </a:p>
          <a:p>
            <a:pPr marL="171450" lvl="0"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Functioneel</a:t>
            </a:r>
          </a:p>
          <a:p>
            <a:pPr marL="628650" lvl="1"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Icoontjes</a:t>
            </a:r>
          </a:p>
          <a:p>
            <a:pPr marL="628650" lvl="1" indent="-171450" algn="l" defTabSz="914400" rtl="0" eaLnBrk="1" latinLnBrk="0" hangingPunct="1">
              <a:lnSpc>
                <a:spcPct val="107000"/>
              </a:lnSpc>
              <a:spcBef>
                <a:spcPts val="1000"/>
              </a:spcBef>
              <a:buClr>
                <a:srgbClr val="FF6600"/>
              </a:buClr>
              <a:buFont typeface="Arial" panose="020B0604020202020204" pitchFamily="34" charset="0"/>
              <a:buChar char="•"/>
            </a:pPr>
            <a:r>
              <a:rPr lang="nl-NL"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Knoppen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16</a:t>
            </a:fld>
            <a:endParaRPr lang="nl-NL"/>
          </a:p>
        </p:txBody>
      </p:sp>
    </p:spTree>
    <p:extLst>
      <p:ext uri="{BB962C8B-B14F-4D97-AF65-F5344CB8AC3E}">
        <p14:creationId xmlns:p14="http://schemas.microsoft.com/office/powerpoint/2010/main" val="338782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17</a:t>
            </a:fld>
            <a:endParaRPr lang="nl-NL"/>
          </a:p>
        </p:txBody>
      </p:sp>
    </p:spTree>
    <p:extLst>
      <p:ext uri="{BB962C8B-B14F-4D97-AF65-F5344CB8AC3E}">
        <p14:creationId xmlns:p14="http://schemas.microsoft.com/office/powerpoint/2010/main" val="317021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EPUB kan multimodaal worden gebruikt (visueel, auditief, tactiel). Niet-tekstuele content moet ook multimodaal waarneembaar zijn. </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18</a:t>
            </a:fld>
            <a:endParaRPr lang="nl-NL"/>
          </a:p>
        </p:txBody>
      </p:sp>
    </p:spTree>
    <p:extLst>
      <p:ext uri="{BB962C8B-B14F-4D97-AF65-F5344CB8AC3E}">
        <p14:creationId xmlns:p14="http://schemas.microsoft.com/office/powerpoint/2010/main" val="297442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Bij uitzonderingen moet software kunnen bepalen wat het is. Hoewel uitzonderingen inhoudelijk niet omschreven hoeven te worden, moeten ze wel aangeduid worden zodat content bruikbaar en duidelijk blijft. </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19</a:t>
            </a:fld>
            <a:endParaRPr lang="nl-NL"/>
          </a:p>
        </p:txBody>
      </p:sp>
    </p:spTree>
    <p:extLst>
      <p:ext uri="{BB962C8B-B14F-4D97-AF65-F5344CB8AC3E}">
        <p14:creationId xmlns:p14="http://schemas.microsoft.com/office/powerpoint/2010/main" val="18626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a:t>Video (1.41 minuten)</a:t>
            </a:r>
          </a:p>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a:t>
            </a:fld>
            <a:endParaRPr lang="nl-NL"/>
          </a:p>
        </p:txBody>
      </p:sp>
    </p:spTree>
    <p:extLst>
      <p:ext uri="{BB962C8B-B14F-4D97-AF65-F5344CB8AC3E}">
        <p14:creationId xmlns:p14="http://schemas.microsoft.com/office/powerpoint/2010/main" val="259823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dirty="0"/>
              <a:t>De tekst in de afbeelding moet overgenomen worden in de beeldbeschrijving.</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20</a:t>
            </a:fld>
            <a:endParaRPr lang="nl-NL"/>
          </a:p>
        </p:txBody>
      </p:sp>
    </p:spTree>
    <p:extLst>
      <p:ext uri="{BB962C8B-B14F-4D97-AF65-F5344CB8AC3E}">
        <p14:creationId xmlns:p14="http://schemas.microsoft.com/office/powerpoint/2010/main" val="245567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dirty="0"/>
              <a:t>Software moet kunnen bepalen dat dit een knop is om een EPUB te downloaden. Dit kan via de knop-code, of via de alternatieve tekst van de afbeelding. Hier wordt functie omschreven, niet de inhoud. </a:t>
            </a:r>
          </a:p>
          <a:p>
            <a:pPr marL="0" lvl="0" indent="0">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21</a:t>
            </a:fld>
            <a:endParaRPr lang="nl-NL"/>
          </a:p>
        </p:txBody>
      </p:sp>
    </p:spTree>
    <p:extLst>
      <p:ext uri="{BB962C8B-B14F-4D97-AF65-F5344CB8AC3E}">
        <p14:creationId xmlns:p14="http://schemas.microsoft.com/office/powerpoint/2010/main" val="167785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22</a:t>
            </a:fld>
            <a:endParaRPr lang="nl-NL"/>
          </a:p>
        </p:txBody>
      </p:sp>
    </p:spTree>
    <p:extLst>
      <p:ext uri="{BB962C8B-B14F-4D97-AF65-F5344CB8AC3E}">
        <p14:creationId xmlns:p14="http://schemas.microsoft.com/office/powerpoint/2010/main" val="294927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Alternatieve tekst is kort. Via de alternatieve tekst kan een afbeelding als decoratief gemarkeerd worden. </a:t>
            </a:r>
          </a:p>
          <a:p>
            <a:r>
              <a:rPr lang="nl-NL" b="0" dirty="0"/>
              <a:t>Bijschriften of </a:t>
            </a:r>
            <a:r>
              <a:rPr lang="nl-NL" dirty="0"/>
              <a:t>onderschriften zijn geen beeldbeschrijvingen, maar aanduidingen.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23</a:t>
            </a:fld>
            <a:endParaRPr lang="nl-NL"/>
          </a:p>
        </p:txBody>
      </p:sp>
    </p:spTree>
    <p:extLst>
      <p:ext uri="{BB962C8B-B14F-4D97-AF65-F5344CB8AC3E}">
        <p14:creationId xmlns:p14="http://schemas.microsoft.com/office/powerpoint/2010/main" val="335696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24</a:t>
            </a:fld>
            <a:endParaRPr lang="nl-NL"/>
          </a:p>
        </p:txBody>
      </p:sp>
    </p:spTree>
    <p:extLst>
      <p:ext uri="{BB962C8B-B14F-4D97-AF65-F5344CB8AC3E}">
        <p14:creationId xmlns:p14="http://schemas.microsoft.com/office/powerpoint/2010/main" val="2360628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25</a:t>
            </a:fld>
            <a:endParaRPr lang="nl-NL"/>
          </a:p>
        </p:txBody>
      </p:sp>
    </p:spTree>
    <p:extLst>
      <p:ext uri="{BB962C8B-B14F-4D97-AF65-F5344CB8AC3E}">
        <p14:creationId xmlns:p14="http://schemas.microsoft.com/office/powerpoint/2010/main" val="287290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26</a:t>
            </a:fld>
            <a:endParaRPr lang="nl-NL"/>
          </a:p>
        </p:txBody>
      </p:sp>
    </p:spTree>
    <p:extLst>
      <p:ext uri="{BB962C8B-B14F-4D97-AF65-F5344CB8AC3E}">
        <p14:creationId xmlns:p14="http://schemas.microsoft.com/office/powerpoint/2010/main" val="1666755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27</a:t>
            </a:fld>
            <a:endParaRPr lang="nl-NL"/>
          </a:p>
        </p:txBody>
      </p:sp>
    </p:spTree>
    <p:extLst>
      <p:ext uri="{BB962C8B-B14F-4D97-AF65-F5344CB8AC3E}">
        <p14:creationId xmlns:p14="http://schemas.microsoft.com/office/powerpoint/2010/main" val="297482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28</a:t>
            </a:fld>
            <a:endParaRPr lang="nl-NL"/>
          </a:p>
        </p:txBody>
      </p:sp>
    </p:spTree>
    <p:extLst>
      <p:ext uri="{BB962C8B-B14F-4D97-AF65-F5344CB8AC3E}">
        <p14:creationId xmlns:p14="http://schemas.microsoft.com/office/powerpoint/2010/main" val="631567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b="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29</a:t>
            </a:fld>
            <a:endParaRPr lang="nl-NL"/>
          </a:p>
        </p:txBody>
      </p:sp>
    </p:spTree>
    <p:extLst>
      <p:ext uri="{BB962C8B-B14F-4D97-AF65-F5344CB8AC3E}">
        <p14:creationId xmlns:p14="http://schemas.microsoft.com/office/powerpoint/2010/main" val="23231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mj-lt"/>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a:t>
            </a:fld>
            <a:endParaRPr lang="nl-NL"/>
          </a:p>
        </p:txBody>
      </p:sp>
    </p:spTree>
    <p:extLst>
      <p:ext uri="{BB962C8B-B14F-4D97-AF65-F5344CB8AC3E}">
        <p14:creationId xmlns:p14="http://schemas.microsoft.com/office/powerpoint/2010/main" val="3782426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lvl="0" indent="-285750">
              <a:lnSpc>
                <a:spcPct val="107000"/>
              </a:lnSpc>
              <a:spcAft>
                <a:spcPts val="800"/>
              </a:spcAft>
              <a:buFont typeface="Arial" panose="020B0604020202020204" pitchFamily="34" charset="0"/>
              <a:buChar char="•"/>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30</a:t>
            </a:fld>
            <a:endParaRPr lang="nl-NL"/>
          </a:p>
        </p:txBody>
      </p:sp>
    </p:spTree>
    <p:extLst>
      <p:ext uri="{BB962C8B-B14F-4D97-AF65-F5344CB8AC3E}">
        <p14:creationId xmlns:p14="http://schemas.microsoft.com/office/powerpoint/2010/main" val="1299262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context is bepaald de inhoud: </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beschrijving van 1 afbeelding (bijv. Eiffeltoren) kan in verschillende contexten sterk verschillen. Dus: beperkte herbruikbaarheid van beeldbeschrijvingen.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aansluiten bij de lezer</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2400" dirty="0">
                <a:latin typeface="Arial" panose="020B0604020202020204" pitchFamily="34" charset="0"/>
                <a:cs typeface="Arial" panose="020B0604020202020204" pitchFamily="34" charset="0"/>
              </a:rPr>
              <a:t>leeftijd, cultuur, </a:t>
            </a:r>
            <a:r>
              <a:rPr lang="nl-NL" sz="2400" dirty="0"/>
              <a:t>kennisniveau</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2400" dirty="0">
                <a:effectLst/>
                <a:latin typeface="Calibri" panose="020F0502020204030204" pitchFamily="34" charset="0"/>
                <a:ea typeface="Calibri" panose="020F0502020204030204" pitchFamily="34" charset="0"/>
                <a:cs typeface="Times New Roman" panose="02020603050405020304" pitchFamily="18" charset="0"/>
              </a:rPr>
              <a:t>aansluiten bij taal, toon van de tekst</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2400" dirty="0">
                <a:effectLst/>
                <a:latin typeface="Calibri" panose="020F0502020204030204" pitchFamily="34" charset="0"/>
                <a:cs typeface="Times New Roman" panose="02020603050405020304" pitchFamily="18" charset="0"/>
              </a:rPr>
              <a:t>Zelfde schrijfstijl en terminologie als de tekst uit de omliggende tekst</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2400" dirty="0">
                <a:effectLst/>
                <a:latin typeface="Calibri" panose="020F0502020204030204" pitchFamily="34" charset="0"/>
                <a:cs typeface="Times New Roman" panose="02020603050405020304" pitchFamily="18" charset="0"/>
              </a:rPr>
              <a:t>Gebruik beschrijvende termen, dus liever ‘kaart’ dan het algemene ‘afbeelding’</a:t>
            </a:r>
            <a:endParaRPr lang="nl-NL" sz="24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formuleer van algemeen naar specifiek</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Begin altijd op ‘hoog’ niveau en treed dan pas in details. (= logisch; vanuit overzicht naar details)</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Bijvoorbeeld ‘een kaart van de VS die gemaakt is van gerecyclede nummerborden’ en dan de details over de staten</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Deel de beschrijving op in behapbare brokken/segmenten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31</a:t>
            </a:fld>
            <a:endParaRPr lang="nl-NL"/>
          </a:p>
        </p:txBody>
      </p:sp>
    </p:spTree>
    <p:extLst>
      <p:ext uri="{BB962C8B-B14F-4D97-AF65-F5344CB8AC3E}">
        <p14:creationId xmlns:p14="http://schemas.microsoft.com/office/powerpoint/2010/main" val="2928704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Hanteer begrijpelijke taal</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Is sowieso ook een WCAG richtlijn</a:t>
            </a:r>
          </a:p>
          <a:p>
            <a:pPr marL="1085850" lvl="2"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3.1. Maak tekstcontent leesbaar en begrijpelijk</a:t>
            </a:r>
          </a:p>
          <a:p>
            <a:pPr marL="1085850" lvl="2"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3.1.3 Ongebruikelijke woorden (AAA)</a:t>
            </a:r>
          </a:p>
          <a:p>
            <a:pPr marL="1085850" lvl="2"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3.1.4 Afkortingen (AAA)</a:t>
            </a:r>
          </a:p>
          <a:p>
            <a:pPr marL="1085850" lvl="2"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3.1.5 Leesniveau (AAA)</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Schrijf in actieve zinnen</a:t>
            </a:r>
          </a:p>
          <a:p>
            <a:pPr marL="171450" lvl="0"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Wees beknopt</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Méér is niet beter</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(lange) Beeldbeschrijving moet snel te gebruiken zijn,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scanbaar</a:t>
            </a:r>
            <a:r>
              <a:rPr lang="nl-NL" sz="1100" dirty="0">
                <a:effectLst/>
                <a:latin typeface="Calibri" panose="020F0502020204030204" pitchFamily="34" charset="0"/>
                <a:ea typeface="Calibri" panose="020F0502020204030204" pitchFamily="34" charset="0"/>
                <a:cs typeface="Times New Roman" panose="02020603050405020304" pitchFamily="18" charset="0"/>
              </a:rPr>
              <a:t> zijn</a:t>
            </a:r>
          </a:p>
          <a:p>
            <a:pPr marL="171450" lvl="0"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Wees objectief en neutraal</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Beschrijf alleen wat er te zien valt</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Geef geen interpretatie (emoties, mogelijke bedoelingen)</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Sla ongemakkelijke en controversiële informatie niet over (politiek, geloof, seksualiteit)</a:t>
            </a:r>
          </a:p>
          <a:p>
            <a:pPr marL="171450" lvl="0"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Volledig en precies</a:t>
            </a:r>
          </a:p>
          <a:p>
            <a:pPr marL="628650" lvl="1" indent="-171450">
              <a:lnSpc>
                <a:spcPct val="107000"/>
              </a:lnSpc>
              <a:buFont typeface="Arial" panose="020B0604020202020204" pitchFamily="34" charset="0"/>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Laat geen noodzakelijke informatie weg (‘valt het nog te begrijpen als ik dat doe?’)</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Beschrijf tekst in afbeeldingen</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Benoem kleur alleen als dat relevant is</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32</a:t>
            </a:fld>
            <a:endParaRPr lang="nl-NL"/>
          </a:p>
        </p:txBody>
      </p:sp>
    </p:spTree>
    <p:extLst>
      <p:ext uri="{BB962C8B-B14F-4D97-AF65-F5344CB8AC3E}">
        <p14:creationId xmlns:p14="http://schemas.microsoft.com/office/powerpoint/2010/main" val="408408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Vermijd herhaling en overlap</a:t>
            </a:r>
          </a:p>
          <a:p>
            <a:pPr marL="628650" lvl="1"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Informatie die bijvoorbeeld al in omliggende tekst of bijschrift staat omschreven</a:t>
            </a:r>
          </a:p>
          <a:p>
            <a:pPr marL="628650" lvl="1"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Maar ook, voeg afbeeldingen samen. Bijvoorbeeld als een ‘spread’ in een digitale publicatie twee afbeeldingen wordt, beschrijf dan de eerste en maak de tweede decoratief. </a:t>
            </a:r>
          </a:p>
          <a:p>
            <a:pPr marL="171450" lvl="0"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Vermijd overbodige informatie</a:t>
            </a:r>
          </a:p>
          <a:p>
            <a:pPr marL="628650" lvl="1"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Woorden zoals knop, link, afbeelding. Een schermlezer herkent deze elementen en leest dit al voor.</a:t>
            </a:r>
          </a:p>
          <a:p>
            <a:pPr marL="171450" lvl="0"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Voorkom cognitieve overbelasting</a:t>
            </a:r>
          </a:p>
          <a:p>
            <a:pPr marL="628650" lvl="1"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Bedenk wat het betekent om grote hoeveelheid informatie lineair (niet simultaan!) te horen/voelen alvorens het ‘plaatje’ te kunnen begrijpen</a:t>
            </a:r>
          </a:p>
          <a:p>
            <a:pPr marL="628650" lvl="1"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Bedenk dat ook in de omliggende tekst, in het bijschrift informatie kan voorkomen</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Verraad geen antwoorden</a:t>
            </a:r>
          </a:p>
          <a:p>
            <a:pPr marL="628650" lvl="1"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Bij opdrachten, taken</a:t>
            </a:r>
          </a:p>
          <a:p>
            <a:pPr marL="171450" lvl="0" indent="-171450">
              <a:lnSpc>
                <a:spcPct val="107000"/>
              </a:lnSpc>
              <a:buFont typeface="Arial" panose="020B0604020202020204" pitchFamily="34" charset="0"/>
              <a:buChar char="•"/>
            </a:pPr>
            <a:r>
              <a:rPr lang="nl-NL" sz="1100">
                <a:effectLst/>
                <a:latin typeface="Calibri" panose="020F0502020204030204" pitchFamily="34" charset="0"/>
                <a:ea typeface="Calibri" panose="020F0502020204030204" pitchFamily="34" charset="0"/>
                <a:cs typeface="Times New Roman" panose="02020603050405020304" pitchFamily="18" charset="0"/>
              </a:rPr>
              <a:t>Vermijd visuele concepten</a:t>
            </a:r>
          </a:p>
          <a:p>
            <a:pPr marL="628650" lvl="1" indent="-171450">
              <a:lnSpc>
                <a:spcPct val="107000"/>
              </a:lnSpc>
              <a:buFont typeface="Arial" panose="020B0604020202020204" pitchFamily="34" charset="0"/>
              <a:buChar char="•"/>
            </a:pPr>
            <a:r>
              <a:rPr lang="nl-NL" sz="2400"/>
              <a:t>Deze zijn voor iemand die nooit gezien heeft te abstract en moeilijk te vertalen naar een werkelijkheid</a:t>
            </a:r>
          </a:p>
          <a:p>
            <a:pPr marL="628650" lvl="1" indent="-171450">
              <a:lnSpc>
                <a:spcPct val="107000"/>
              </a:lnSpc>
              <a:buFont typeface="Arial" panose="020B0604020202020204" pitchFamily="34" charset="0"/>
              <a:buChar char="•"/>
            </a:pPr>
            <a:r>
              <a:rPr lang="nl-NL" sz="2400"/>
              <a:t>Denk aan: perspectief, 3D, optisch bedrog, </a:t>
            </a:r>
          </a:p>
          <a:p>
            <a:pPr marL="628650" lvl="1" indent="-171450">
              <a:lnSpc>
                <a:spcPct val="107000"/>
              </a:lnSpc>
              <a:buFont typeface="Arial" panose="020B0604020202020204" pitchFamily="34" charset="0"/>
              <a:buChar char="•"/>
            </a:pPr>
            <a:r>
              <a:rPr lang="nl-NL" sz="2400">
                <a:effectLst/>
                <a:latin typeface="Calibri" panose="020F0502020204030204" pitchFamily="34" charset="0"/>
                <a:ea typeface="Calibri" panose="020F0502020204030204" pitchFamily="34" charset="0"/>
                <a:cs typeface="Times New Roman" panose="02020603050405020304" pitchFamily="18" charset="0"/>
              </a:rPr>
              <a:t>Denk aan: </a:t>
            </a:r>
            <a:r>
              <a:rPr lang="nl-NL" sz="1100">
                <a:effectLst/>
                <a:latin typeface="Calibri" panose="020F0502020204030204" pitchFamily="34" charset="0"/>
                <a:ea typeface="Calibri" panose="020F0502020204030204" pitchFamily="34" charset="0"/>
                <a:cs typeface="Times New Roman" panose="02020603050405020304" pitchFamily="18" charset="0"/>
              </a:rPr>
              <a:t>afmetingen, verhoudingen en bepaalde vormen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33</a:t>
            </a:fld>
            <a:endParaRPr lang="nl-NL"/>
          </a:p>
        </p:txBody>
      </p:sp>
    </p:spTree>
    <p:extLst>
      <p:ext uri="{BB962C8B-B14F-4D97-AF65-F5344CB8AC3E}">
        <p14:creationId xmlns:p14="http://schemas.microsoft.com/office/powerpoint/2010/main" val="3569779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34</a:t>
            </a:fld>
            <a:endParaRPr lang="nl-NL"/>
          </a:p>
        </p:txBody>
      </p:sp>
    </p:spTree>
    <p:extLst>
      <p:ext uri="{BB962C8B-B14F-4D97-AF65-F5344CB8AC3E}">
        <p14:creationId xmlns:p14="http://schemas.microsoft.com/office/powerpoint/2010/main" val="2597054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Courier New" panose="02070309020205020404" pitchFamily="49" charset="0"/>
              <a:buNone/>
            </a:pPr>
            <a:r>
              <a:rPr lang="nl-NL" sz="1200" b="1" dirty="0">
                <a:effectLst/>
                <a:latin typeface="Arial" panose="020B0604020202020204" pitchFamily="34" charset="0"/>
                <a:ea typeface="Calibri" panose="020F0502020204030204" pitchFamily="34" charset="0"/>
                <a:cs typeface="Times New Roman" panose="02020603050405020304" pitchFamily="18" charset="0"/>
              </a:rPr>
              <a:t>Korte beeldbeschrijving: </a:t>
            </a:r>
            <a:r>
              <a:rPr lang="nl-NL" sz="1200" dirty="0">
                <a:effectLst/>
                <a:latin typeface="Arial" panose="020B0604020202020204" pitchFamily="34" charset="0"/>
                <a:ea typeface="Calibri" panose="020F0502020204030204" pitchFamily="34" charset="0"/>
                <a:cs typeface="Times New Roman" panose="02020603050405020304" pitchFamily="18" charset="0"/>
              </a:rPr>
              <a:t>‘op tweet’-lengte (in de eigenschappen van de afbeelding, ‘achter’ de schermen dus)</a:t>
            </a:r>
          </a:p>
          <a:p>
            <a:pPr marL="0" lvl="0" indent="0">
              <a:lnSpc>
                <a:spcPct val="107000"/>
              </a:lnSpc>
              <a:buFont typeface="Courier New" panose="02070309020205020404" pitchFamily="49" charset="0"/>
              <a:buNone/>
            </a:pPr>
            <a:r>
              <a:rPr lang="nl-NL" sz="1200" b="1" dirty="0">
                <a:effectLst/>
                <a:latin typeface="Arial" panose="020B0604020202020204" pitchFamily="34" charset="0"/>
                <a:ea typeface="Calibri" panose="020F0502020204030204" pitchFamily="34" charset="0"/>
                <a:cs typeface="Times New Roman" panose="02020603050405020304" pitchFamily="18" charset="0"/>
              </a:rPr>
              <a:t>Lange beeldbeschrijving</a:t>
            </a:r>
            <a:r>
              <a:rPr lang="nl-NL" sz="1200" dirty="0">
                <a:effectLst/>
                <a:latin typeface="Arial" panose="020B0604020202020204" pitchFamily="34" charset="0"/>
                <a:ea typeface="Calibri" panose="020F0502020204030204" pitchFamily="34" charset="0"/>
                <a:cs typeface="Times New Roman" panose="02020603050405020304" pitchFamily="18" charset="0"/>
              </a:rPr>
              <a:t>: als kort niet kan volstaan om de inhoud van de afbeelding te beschrijven (in de lopende tekst, liefst in/uitklapbaar)</a:t>
            </a:r>
          </a:p>
          <a:p>
            <a:pPr marL="0" lvl="0" indent="0">
              <a:lnSpc>
                <a:spcPct val="107000"/>
              </a:lnSpc>
              <a:buFont typeface="Courier New" panose="02070309020205020404" pitchFamily="49" charset="0"/>
              <a:buNone/>
            </a:pP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7000"/>
              </a:lnSpc>
              <a:buFont typeface="Courier New" panose="02070309020205020404" pitchFamily="49" charset="0"/>
              <a:buNone/>
            </a:pPr>
            <a:r>
              <a:rPr lang="nl-NL" sz="1200" dirty="0">
                <a:effectLst/>
                <a:latin typeface="Arial" panose="020B0604020202020204" pitchFamily="34" charset="0"/>
                <a:ea typeface="Calibri" panose="020F0502020204030204" pitchFamily="34" charset="0"/>
                <a:cs typeface="Times New Roman" panose="02020603050405020304" pitchFamily="18" charset="0"/>
              </a:rPr>
              <a:t>Specifieke richtlijnen voor lange beeldbeschrijvingen:</a:t>
            </a:r>
          </a:p>
          <a:p>
            <a:pPr marL="228600" lvl="0" indent="-228600">
              <a:lnSpc>
                <a:spcPct val="107000"/>
              </a:lnSpc>
              <a:buFont typeface="Wingdings" panose="05000000000000000000" pitchFamily="2" charset="2"/>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Kondig aan wat in de beschrijving volgt (overzicht). Is ook een algemene richtlijn: beschrijf van algemeen naar specifiek</a:t>
            </a:r>
          </a:p>
          <a:p>
            <a:pPr marL="228600" lvl="0" indent="-228600">
              <a:lnSpc>
                <a:spcPct val="107000"/>
              </a:lnSpc>
              <a:buFont typeface="Wingdings" panose="05000000000000000000" pitchFamily="2" charset="2"/>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Er is nu meer tekst die opmaak en structuur kan krijgen. Geef (visueel en functioneel) structuur aan een zeer lange beschrijving met koppen, lijsten, ed.</a:t>
            </a:r>
          </a:p>
          <a:p>
            <a:pPr marL="228600" lvl="0" indent="-228600">
              <a:lnSpc>
                <a:spcPct val="107000"/>
              </a:lnSpc>
              <a:spcAft>
                <a:spcPts val="800"/>
              </a:spcAft>
              <a:buFont typeface="Wingdings" panose="05000000000000000000" pitchFamily="2" charset="2"/>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Deel complexe afbeeldingen in en beschrijf ze per onderdeel (noem bijvoorbeeld kwadranten, verwijs naar posities analoog aan kompas (n/</a:t>
            </a:r>
            <a:r>
              <a:rPr lang="nl-NL" sz="1200" dirty="0" err="1">
                <a:effectLst/>
                <a:latin typeface="Arial" panose="020B0604020202020204" pitchFamily="34" charset="0"/>
                <a:ea typeface="Calibri" panose="020F0502020204030204" pitchFamily="34" charset="0"/>
                <a:cs typeface="Times New Roman" panose="02020603050405020304" pitchFamily="18" charset="0"/>
              </a:rPr>
              <a:t>z</a:t>
            </a:r>
            <a:r>
              <a:rPr lang="nl-NL" sz="1200" dirty="0">
                <a:effectLst/>
                <a:latin typeface="Arial" panose="020B0604020202020204" pitchFamily="34" charset="0"/>
                <a:ea typeface="Calibri" panose="020F0502020204030204" pitchFamily="34" charset="0"/>
                <a:cs typeface="Times New Roman" panose="02020603050405020304" pitchFamily="18" charset="0"/>
              </a:rPr>
              <a:t>/o/w, klok, noem deelgebieden op kaarten). Neem de lezer mee op een reis door deze onderdelen. Hiermee voorkom je cognitieve overbelasting. </a:t>
            </a:r>
          </a:p>
          <a:p>
            <a:pPr marL="228600" lvl="0" indent="-228600">
              <a:lnSpc>
                <a:spcPct val="107000"/>
              </a:lnSpc>
              <a:spcAft>
                <a:spcPts val="800"/>
              </a:spcAft>
              <a:buFont typeface="Wingdings" panose="05000000000000000000" pitchFamily="2" charset="2"/>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Samengevat: overzicht en aandachtspunt/secties (</a:t>
            </a:r>
            <a:r>
              <a:rPr lang="nl-NL" sz="1200" dirty="0" err="1">
                <a:effectLst/>
                <a:latin typeface="Arial" panose="020B0604020202020204" pitchFamily="34" charset="0"/>
                <a:ea typeface="Calibri" panose="020F0502020204030204" pitchFamily="34" charset="0"/>
                <a:cs typeface="Times New Roman" panose="02020603050405020304" pitchFamily="18" charset="0"/>
              </a:rPr>
              <a:t>bijv</a:t>
            </a:r>
            <a:r>
              <a:rPr lang="nl-NL" sz="1200" dirty="0">
                <a:effectLst/>
                <a:latin typeface="Arial" panose="020B0604020202020204" pitchFamily="34" charset="0"/>
                <a:ea typeface="Calibri" panose="020F0502020204030204" pitchFamily="34" charset="0"/>
                <a:cs typeface="Times New Roman" panose="02020603050405020304" pitchFamily="18" charset="0"/>
              </a:rPr>
              <a:t> kwadrant) &gt; route/reis door de gehele afbeelding &gt; detail</a:t>
            </a:r>
          </a:p>
          <a:p>
            <a:pPr marL="228600" lvl="0" indent="-228600">
              <a:lnSpc>
                <a:spcPct val="107000"/>
              </a:lnSpc>
              <a:spcAft>
                <a:spcPts val="800"/>
              </a:spcAft>
              <a:buFont typeface="Wingdings" panose="05000000000000000000" pitchFamily="2" charset="2"/>
              <a:buChar char=""/>
            </a:pPr>
            <a:r>
              <a:rPr lang="nl-NL" sz="1200" dirty="0">
                <a:effectLst/>
                <a:latin typeface="Arial" panose="020B0604020202020204" pitchFamily="34" charset="0"/>
                <a:ea typeface="Calibri" panose="020F0502020204030204" pitchFamily="34" charset="0"/>
                <a:cs typeface="Times New Roman" panose="02020603050405020304" pitchFamily="18" charset="0"/>
              </a:rPr>
              <a:t>Voorbeeld een grafiek: eerst de titel, dan de x-as en y-as dan elk onderdeel apart beschrijven</a:t>
            </a:r>
          </a:p>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35</a:t>
            </a:fld>
            <a:endParaRPr lang="nl-NL"/>
          </a:p>
        </p:txBody>
      </p:sp>
    </p:spTree>
    <p:extLst>
      <p:ext uri="{BB962C8B-B14F-4D97-AF65-F5344CB8AC3E}">
        <p14:creationId xmlns:p14="http://schemas.microsoft.com/office/powerpoint/2010/main" val="521480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De inhoud van een beeldbeschrijving is niet noodzakelijk </a:t>
            </a:r>
            <a:r>
              <a:rPr lang="nl-NL" b="1" dirty="0">
                <a:latin typeface="Arial" panose="020B0604020202020204" pitchFamily="34" charset="0"/>
                <a:cs typeface="Arial" panose="020B0604020202020204" pitchFamily="34" charset="0"/>
              </a:rPr>
              <a:t>letterlijk</a:t>
            </a:r>
            <a:r>
              <a:rPr lang="nl-NL" dirty="0">
                <a:latin typeface="Arial" panose="020B0604020202020204" pitchFamily="34" charset="0"/>
                <a:cs typeface="Arial" panose="020B0604020202020204" pitchFamily="34" charset="0"/>
              </a:rPr>
              <a:t> wat er te zien is. </a:t>
            </a:r>
          </a:p>
          <a:p>
            <a:pPr marL="0" lvl="0" indent="0">
              <a:buNone/>
            </a:pPr>
            <a:endParaRPr lang="nl-NL" sz="1200" b="0" dirty="0">
              <a:latin typeface="Arial" panose="020B0604020202020204" pitchFamily="34" charset="0"/>
              <a:cs typeface="Arial" panose="020B0604020202020204" pitchFamily="34" charset="0"/>
            </a:endParaRPr>
          </a:p>
          <a:p>
            <a:pPr marL="0" lvl="0" indent="0">
              <a:buNone/>
            </a:pPr>
            <a:r>
              <a:rPr lang="nl-NL" sz="1200" b="0" dirty="0">
                <a:latin typeface="Arial" panose="020B0604020202020204" pitchFamily="34" charset="0"/>
                <a:cs typeface="Arial" panose="020B0604020202020204" pitchFamily="34" charset="0"/>
              </a:rPr>
              <a:t>Voorbeeld afbeelding van de Eiffeltoren</a:t>
            </a:r>
          </a:p>
          <a:p>
            <a:pPr marL="457200" lvl="0" indent="-457200">
              <a:buFontTx/>
              <a:buChar char="-"/>
            </a:pPr>
            <a:r>
              <a:rPr lang="nl-NL" sz="1200" b="0" dirty="0">
                <a:latin typeface="Arial" panose="020B0604020202020204" pitchFamily="34" charset="0"/>
                <a:cs typeface="Arial" panose="020B0604020202020204" pitchFamily="34" charset="0"/>
              </a:rPr>
              <a:t>Waar: gaat de context over Parijs, over iconische gebouwen of over staalconstructies? </a:t>
            </a:r>
          </a:p>
          <a:p>
            <a:pPr marL="457200" lvl="0" indent="-457200">
              <a:buFontTx/>
              <a:buChar char="-"/>
            </a:pPr>
            <a:r>
              <a:rPr lang="nl-NL" sz="1200" b="0" dirty="0">
                <a:latin typeface="Arial" panose="020B0604020202020204" pitchFamily="34" charset="0"/>
                <a:cs typeface="Arial" panose="020B0604020202020204" pitchFamily="34" charset="0"/>
              </a:rPr>
              <a:t>Wat: Zijn er bijzonderheden aan de afbeelding? Is het bijvoorbeeld de Eiffeltoren uitgelicht in de nacht, overdag of staat ie in de steigers?</a:t>
            </a:r>
          </a:p>
          <a:p>
            <a:pPr marL="457200" lvl="0" indent="-457200">
              <a:buFontTx/>
              <a:buChar char="-"/>
            </a:pPr>
            <a:r>
              <a:rPr lang="nl-NL" sz="1200" b="0" dirty="0">
                <a:latin typeface="Arial" panose="020B0604020202020204" pitchFamily="34" charset="0"/>
                <a:cs typeface="Arial" panose="020B0604020202020204" pitchFamily="34" charset="0"/>
              </a:rPr>
              <a:t>Waarom: Is de afbeelding decoratief, onderdeel van een vraag, of geeft de afbeelding verduidelijking aan de tekst?</a:t>
            </a:r>
          </a:p>
          <a:p>
            <a:pPr marL="457200" lvl="0" indent="-457200">
              <a:buFontTx/>
              <a:buChar char="-"/>
            </a:pPr>
            <a:r>
              <a:rPr lang="nl-NL" sz="1200" b="0" dirty="0">
                <a:latin typeface="Arial" panose="020B0604020202020204" pitchFamily="34" charset="0"/>
                <a:cs typeface="Arial" panose="020B0604020202020204" pitchFamily="34" charset="0"/>
              </a:rPr>
              <a:t>Wie: wat is de doelgroep van een publicatie? Leeftijd, kennisniveau. Kent de doelgroep de Eiffeltoren, weet de doelgroep waar deze staat?</a:t>
            </a:r>
          </a:p>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36</a:t>
            </a:fld>
            <a:endParaRPr lang="nl-NL"/>
          </a:p>
        </p:txBody>
      </p:sp>
    </p:spTree>
    <p:extLst>
      <p:ext uri="{BB962C8B-B14F-4D97-AF65-F5344CB8AC3E}">
        <p14:creationId xmlns:p14="http://schemas.microsoft.com/office/powerpoint/2010/main" val="242141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37</a:t>
            </a:fld>
            <a:endParaRPr lang="nl-NL"/>
          </a:p>
        </p:txBody>
      </p:sp>
    </p:spTree>
    <p:extLst>
      <p:ext uri="{BB962C8B-B14F-4D97-AF65-F5344CB8AC3E}">
        <p14:creationId xmlns:p14="http://schemas.microsoft.com/office/powerpoint/2010/main" val="3988240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38</a:t>
            </a:fld>
            <a:endParaRPr lang="nl-NL"/>
          </a:p>
        </p:txBody>
      </p:sp>
    </p:spTree>
    <p:extLst>
      <p:ext uri="{BB962C8B-B14F-4D97-AF65-F5344CB8AC3E}">
        <p14:creationId xmlns:p14="http://schemas.microsoft.com/office/powerpoint/2010/main" val="3802704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39</a:t>
            </a:fld>
            <a:endParaRPr lang="nl-NL"/>
          </a:p>
        </p:txBody>
      </p:sp>
    </p:spTree>
    <p:extLst>
      <p:ext uri="{BB962C8B-B14F-4D97-AF65-F5344CB8AC3E}">
        <p14:creationId xmlns:p14="http://schemas.microsoft.com/office/powerpoint/2010/main" val="338943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a:t>
            </a:fld>
            <a:endParaRPr lang="nl-NL"/>
          </a:p>
        </p:txBody>
      </p:sp>
    </p:spTree>
    <p:extLst>
      <p:ext uri="{BB962C8B-B14F-4D97-AF65-F5344CB8AC3E}">
        <p14:creationId xmlns:p14="http://schemas.microsoft.com/office/powerpoint/2010/main" val="3223858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40</a:t>
            </a:fld>
            <a:endParaRPr lang="nl-NL"/>
          </a:p>
        </p:txBody>
      </p:sp>
    </p:spTree>
    <p:extLst>
      <p:ext uri="{BB962C8B-B14F-4D97-AF65-F5344CB8AC3E}">
        <p14:creationId xmlns:p14="http://schemas.microsoft.com/office/powerpoint/2010/main" val="1782814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41</a:t>
            </a:fld>
            <a:endParaRPr lang="nl-NL"/>
          </a:p>
        </p:txBody>
      </p:sp>
    </p:spTree>
    <p:extLst>
      <p:ext uri="{BB962C8B-B14F-4D97-AF65-F5344CB8AC3E}">
        <p14:creationId xmlns:p14="http://schemas.microsoft.com/office/powerpoint/2010/main" val="329858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42</a:t>
            </a:fld>
            <a:endParaRPr lang="nl-NL"/>
          </a:p>
        </p:txBody>
      </p:sp>
    </p:spTree>
    <p:extLst>
      <p:ext uri="{BB962C8B-B14F-4D97-AF65-F5344CB8AC3E}">
        <p14:creationId xmlns:p14="http://schemas.microsoft.com/office/powerpoint/2010/main" val="3601791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20000"/>
              </a:lnSpc>
              <a:spcBef>
                <a:spcPts val="0"/>
              </a:spcBef>
              <a:buNone/>
            </a:pPr>
            <a:endParaRPr lang="nl-NL" b="0" i="0" dirty="0">
              <a:solidFill>
                <a:srgbClr val="242424"/>
              </a:solidFill>
              <a:effectLs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43</a:t>
            </a:fld>
            <a:endParaRPr lang="nl-NL"/>
          </a:p>
        </p:txBody>
      </p:sp>
    </p:spTree>
    <p:extLst>
      <p:ext uri="{BB962C8B-B14F-4D97-AF65-F5344CB8AC3E}">
        <p14:creationId xmlns:p14="http://schemas.microsoft.com/office/powerpoint/2010/main" val="2415863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20000"/>
              </a:lnSpc>
              <a:spcBef>
                <a:spcPts val="0"/>
              </a:spcBef>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44</a:t>
            </a:fld>
            <a:endParaRPr lang="nl-NL"/>
          </a:p>
        </p:txBody>
      </p:sp>
    </p:spTree>
    <p:extLst>
      <p:ext uri="{BB962C8B-B14F-4D97-AF65-F5344CB8AC3E}">
        <p14:creationId xmlns:p14="http://schemas.microsoft.com/office/powerpoint/2010/main" val="2996169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45</a:t>
            </a:fld>
            <a:endParaRPr lang="nl-NL"/>
          </a:p>
        </p:txBody>
      </p:sp>
    </p:spTree>
    <p:extLst>
      <p:ext uri="{BB962C8B-B14F-4D97-AF65-F5344CB8AC3E}">
        <p14:creationId xmlns:p14="http://schemas.microsoft.com/office/powerpoint/2010/main" val="1171092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46</a:t>
            </a:fld>
            <a:endParaRPr lang="nl-NL"/>
          </a:p>
        </p:txBody>
      </p:sp>
    </p:spTree>
    <p:extLst>
      <p:ext uri="{BB962C8B-B14F-4D97-AF65-F5344CB8AC3E}">
        <p14:creationId xmlns:p14="http://schemas.microsoft.com/office/powerpoint/2010/main" val="681098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47</a:t>
            </a:fld>
            <a:endParaRPr lang="nl-NL"/>
          </a:p>
        </p:txBody>
      </p:sp>
    </p:spTree>
    <p:extLst>
      <p:ext uri="{BB962C8B-B14F-4D97-AF65-F5344CB8AC3E}">
        <p14:creationId xmlns:p14="http://schemas.microsoft.com/office/powerpoint/2010/main" val="2981116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Arial" panose="020B0604020202020204" pitchFamily="34" charset="0"/>
              <a:buChar char="•"/>
            </a:pPr>
            <a:r>
              <a:rPr lang="nl-NL" dirty="0"/>
              <a:t>Beeldbeschrijving aanwezig?</a:t>
            </a:r>
          </a:p>
          <a:p>
            <a:pPr marL="685800" lvl="1" indent="-228600">
              <a:buFont typeface="Arial" panose="020B0604020202020204" pitchFamily="34" charset="0"/>
              <a:buChar char="•"/>
            </a:pPr>
            <a:r>
              <a:rPr lang="nl-NL" dirty="0"/>
              <a:t>Nee: Is het een uitzondering?</a:t>
            </a:r>
          </a:p>
          <a:p>
            <a:pPr marL="1143000" lvl="2" indent="-228600">
              <a:buFont typeface="Arial" panose="020B0604020202020204" pitchFamily="34" charset="0"/>
              <a:buChar char="•"/>
            </a:pPr>
            <a:r>
              <a:rPr lang="nl-NL" dirty="0"/>
              <a:t>Nee: Maak een beeldbeschrijving </a:t>
            </a:r>
          </a:p>
          <a:p>
            <a:pPr marL="1143000" lvl="2" indent="-228600">
              <a:buFont typeface="Arial" panose="020B0604020202020204" pitchFamily="34" charset="0"/>
              <a:buChar char="•"/>
            </a:pPr>
            <a:r>
              <a:rPr lang="nl-NL" dirty="0"/>
              <a:t>Ja: Akkoord</a:t>
            </a:r>
          </a:p>
          <a:p>
            <a:pPr marL="685800" lvl="1" indent="-228600">
              <a:buFont typeface="Arial" panose="020B0604020202020204" pitchFamily="34" charset="0"/>
              <a:buChar char="•"/>
            </a:pPr>
            <a:r>
              <a:rPr lang="nl-NL" dirty="0"/>
              <a:t>Ja: volstaat de beeldbeschrijving?</a:t>
            </a:r>
          </a:p>
          <a:p>
            <a:pPr marL="1143000" lvl="2" indent="-228600">
              <a:buFont typeface="Arial" panose="020B0604020202020204" pitchFamily="34" charset="0"/>
              <a:buChar char="•"/>
            </a:pPr>
            <a:r>
              <a:rPr lang="nl-NL" dirty="0"/>
              <a:t>Nee: Verbeter de beeldbeschrijving</a:t>
            </a:r>
          </a:p>
          <a:p>
            <a:pPr marL="1143000" lvl="2" indent="-228600">
              <a:buFont typeface="Arial" panose="020B0604020202020204" pitchFamily="34" charset="0"/>
              <a:buChar char="•"/>
            </a:pPr>
            <a:r>
              <a:rPr lang="nl-NL" dirty="0"/>
              <a:t>Ja: Akkoord</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48</a:t>
            </a:fld>
            <a:endParaRPr lang="nl-NL"/>
          </a:p>
        </p:txBody>
      </p:sp>
    </p:spTree>
    <p:extLst>
      <p:ext uri="{BB962C8B-B14F-4D97-AF65-F5344CB8AC3E}">
        <p14:creationId xmlns:p14="http://schemas.microsoft.com/office/powerpoint/2010/main" val="4154806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None/>
            </a:pPr>
            <a:r>
              <a:rPr lang="nl-NL" sz="1200" b="0">
                <a:latin typeface="Arial" panose="020B0604020202020204" pitchFamily="34" charset="0"/>
                <a:cs typeface="Arial" panose="020B0604020202020204" pitchFamily="34" charset="0"/>
              </a:rPr>
              <a:t>Let op verschil: </a:t>
            </a:r>
          </a:p>
          <a:p>
            <a:pPr marL="457200" lvl="0" indent="-457200">
              <a:buFontTx/>
              <a:buChar char="-"/>
            </a:pPr>
            <a:r>
              <a:rPr lang="nl-NL" sz="1200" b="0">
                <a:latin typeface="Arial" panose="020B0604020202020204" pitchFamily="34" charset="0"/>
                <a:cs typeface="Arial" panose="020B0604020202020204" pitchFamily="34" charset="0"/>
              </a:rPr>
              <a:t>Schermleessoftware: hulpsoftware benoemd afbeeldingen en alternatieve teksten. </a:t>
            </a:r>
          </a:p>
          <a:p>
            <a:pPr marL="457200" lvl="0" indent="-457200">
              <a:buFontTx/>
              <a:buChar char="-"/>
            </a:pPr>
            <a:r>
              <a:rPr lang="nl-NL" sz="1200" b="0">
                <a:latin typeface="Arial" panose="020B0604020202020204" pitchFamily="34" charset="0"/>
                <a:cs typeface="Arial" panose="020B0604020202020204" pitchFamily="34" charset="0"/>
              </a:rPr>
              <a:t>Insluitende lezer / Tekst naar Spraak software (TTS): benoemt alleen tekst, geen afbeeldingen</a:t>
            </a:r>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49</a:t>
            </a:fld>
            <a:endParaRPr lang="nl-NL"/>
          </a:p>
        </p:txBody>
      </p:sp>
    </p:spTree>
    <p:extLst>
      <p:ext uri="{BB962C8B-B14F-4D97-AF65-F5344CB8AC3E}">
        <p14:creationId xmlns:p14="http://schemas.microsoft.com/office/powerpoint/2010/main" val="388497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a:t>
            </a:fld>
            <a:endParaRPr lang="nl-NL"/>
          </a:p>
        </p:txBody>
      </p:sp>
    </p:spTree>
    <p:extLst>
      <p:ext uri="{BB962C8B-B14F-4D97-AF65-F5344CB8AC3E}">
        <p14:creationId xmlns:p14="http://schemas.microsoft.com/office/powerpoint/2010/main" val="1482386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a:p>
          <a:p>
            <a:pPr marL="0" lvl="0" indent="0">
              <a:buNone/>
            </a:pPr>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50</a:t>
            </a:fld>
            <a:endParaRPr lang="nl-NL"/>
          </a:p>
        </p:txBody>
      </p:sp>
    </p:spTree>
    <p:extLst>
      <p:ext uri="{BB962C8B-B14F-4D97-AF65-F5344CB8AC3E}">
        <p14:creationId xmlns:p14="http://schemas.microsoft.com/office/powerpoint/2010/main" val="3850271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51</a:t>
            </a:fld>
            <a:endParaRPr lang="nl-NL"/>
          </a:p>
        </p:txBody>
      </p:sp>
    </p:spTree>
    <p:extLst>
      <p:ext uri="{BB962C8B-B14F-4D97-AF65-F5344CB8AC3E}">
        <p14:creationId xmlns:p14="http://schemas.microsoft.com/office/powerpoint/2010/main" val="840019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52</a:t>
            </a:fld>
            <a:endParaRPr lang="nl-NL"/>
          </a:p>
        </p:txBody>
      </p:sp>
    </p:spTree>
    <p:extLst>
      <p:ext uri="{BB962C8B-B14F-4D97-AF65-F5344CB8AC3E}">
        <p14:creationId xmlns:p14="http://schemas.microsoft.com/office/powerpoint/2010/main" val="2147270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hlinkClick r:id="rId3"/>
              </a:rPr>
              <a:t>Alt tags checker – </a:t>
            </a:r>
            <a:r>
              <a:rPr lang="nl-NL" sz="1200" dirty="0" err="1">
                <a:hlinkClick r:id="rId3"/>
              </a:rPr>
              <a:t>AdResults</a:t>
            </a:r>
            <a:endParaRPr lang="nl-NL" sz="1200"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53</a:t>
            </a:fld>
            <a:endParaRPr lang="nl-NL"/>
          </a:p>
        </p:txBody>
      </p:sp>
    </p:spTree>
    <p:extLst>
      <p:ext uri="{BB962C8B-B14F-4D97-AF65-F5344CB8AC3E}">
        <p14:creationId xmlns:p14="http://schemas.microsoft.com/office/powerpoint/2010/main" val="36601332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54</a:t>
            </a:fld>
            <a:endParaRPr lang="nl-NL"/>
          </a:p>
        </p:txBody>
      </p:sp>
    </p:spTree>
    <p:extLst>
      <p:ext uri="{BB962C8B-B14F-4D97-AF65-F5344CB8AC3E}">
        <p14:creationId xmlns:p14="http://schemas.microsoft.com/office/powerpoint/2010/main" val="1925125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Kleine stap naar niveau AAA: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Ondertitels en audiodescriptie bevatten alle informatie nodig voor een tekstbeschrijving. Bij de toevoeging van een tekstbeschrijving aan een video met ondertitels en audiodescriptie voldoe je aan een AAA-criterium.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55</a:t>
            </a:fld>
            <a:endParaRPr lang="nl-NL"/>
          </a:p>
        </p:txBody>
      </p:sp>
    </p:spTree>
    <p:extLst>
      <p:ext uri="{BB962C8B-B14F-4D97-AF65-F5344CB8AC3E}">
        <p14:creationId xmlns:p14="http://schemas.microsoft.com/office/powerpoint/2010/main" val="2667418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56</a:t>
            </a:fld>
            <a:endParaRPr lang="nl-NL"/>
          </a:p>
        </p:txBody>
      </p:sp>
    </p:spTree>
    <p:extLst>
      <p:ext uri="{BB962C8B-B14F-4D97-AF65-F5344CB8AC3E}">
        <p14:creationId xmlns:p14="http://schemas.microsoft.com/office/powerpoint/2010/main" val="85738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https://allesoveraudiodescriptie.nl/</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57</a:t>
            </a:fld>
            <a:endParaRPr lang="nl-NL"/>
          </a:p>
        </p:txBody>
      </p:sp>
    </p:spTree>
    <p:extLst>
      <p:ext uri="{BB962C8B-B14F-4D97-AF65-F5344CB8AC3E}">
        <p14:creationId xmlns:p14="http://schemas.microsoft.com/office/powerpoint/2010/main" val="2806647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58</a:t>
            </a:fld>
            <a:endParaRPr lang="nl-NL"/>
          </a:p>
        </p:txBody>
      </p:sp>
    </p:spTree>
    <p:extLst>
      <p:ext uri="{BB962C8B-B14F-4D97-AF65-F5344CB8AC3E}">
        <p14:creationId xmlns:p14="http://schemas.microsoft.com/office/powerpoint/2010/main" val="995576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59</a:t>
            </a:fld>
            <a:endParaRPr lang="nl-NL"/>
          </a:p>
        </p:txBody>
      </p:sp>
    </p:spTree>
    <p:extLst>
      <p:ext uri="{BB962C8B-B14F-4D97-AF65-F5344CB8AC3E}">
        <p14:creationId xmlns:p14="http://schemas.microsoft.com/office/powerpoint/2010/main" val="250691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a:t>
            </a:fld>
            <a:endParaRPr lang="nl-NL"/>
          </a:p>
        </p:txBody>
      </p:sp>
    </p:spTree>
    <p:extLst>
      <p:ext uri="{BB962C8B-B14F-4D97-AF65-F5344CB8AC3E}">
        <p14:creationId xmlns:p14="http://schemas.microsoft.com/office/powerpoint/2010/main" val="1752432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60</a:t>
            </a:fld>
            <a:endParaRPr lang="nl-NL"/>
          </a:p>
        </p:txBody>
      </p:sp>
    </p:spTree>
    <p:extLst>
      <p:ext uri="{BB962C8B-B14F-4D97-AF65-F5344CB8AC3E}">
        <p14:creationId xmlns:p14="http://schemas.microsoft.com/office/powerpoint/2010/main" val="374245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61</a:t>
            </a:fld>
            <a:endParaRPr lang="nl-NL"/>
          </a:p>
        </p:txBody>
      </p:sp>
    </p:spTree>
    <p:extLst>
      <p:ext uri="{BB962C8B-B14F-4D97-AF65-F5344CB8AC3E}">
        <p14:creationId xmlns:p14="http://schemas.microsoft.com/office/powerpoint/2010/main" val="3887910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Tabelvormig schema dat de structuur van WCAG 2.1 visualiseert. </a:t>
            </a:r>
          </a:p>
          <a:p>
            <a:pPr marL="171450" indent="-171450">
              <a:buFontTx/>
              <a:buChar char="-"/>
            </a:pPr>
            <a:r>
              <a:rPr lang="nl-NL" dirty="0"/>
              <a:t>In de linker kolom de principes 1. Waarneembaar, 2. Bedienbaar, 3. Begrijpelijk en 4. Robuust. </a:t>
            </a:r>
          </a:p>
          <a:p>
            <a:pPr marL="171450" indent="-171450">
              <a:buFontTx/>
              <a:buChar char="-"/>
            </a:pPr>
            <a:r>
              <a:rPr lang="nl-NL" dirty="0"/>
              <a:t>In de tweede kolom de richtlijnen die bij het principe horen. </a:t>
            </a:r>
          </a:p>
          <a:p>
            <a:pPr marL="171450" indent="-171450">
              <a:buFontTx/>
              <a:buChar char="-"/>
            </a:pPr>
            <a:r>
              <a:rPr lang="nl-NL" dirty="0"/>
              <a:t>In kolommen 3, 4 en 5 staan de nummers van bijbehorende succescriteria onder respectievelijk niveau A, AA en AAA. </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62</a:t>
            </a:fld>
            <a:endParaRPr lang="nl-NL"/>
          </a:p>
        </p:txBody>
      </p:sp>
    </p:spTree>
    <p:extLst>
      <p:ext uri="{BB962C8B-B14F-4D97-AF65-F5344CB8AC3E}">
        <p14:creationId xmlns:p14="http://schemas.microsoft.com/office/powerpoint/2010/main" val="20838836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63</a:t>
            </a:fld>
            <a:endParaRPr lang="nl-NL"/>
          </a:p>
        </p:txBody>
      </p:sp>
    </p:spTree>
    <p:extLst>
      <p:ext uri="{BB962C8B-B14F-4D97-AF65-F5344CB8AC3E}">
        <p14:creationId xmlns:p14="http://schemas.microsoft.com/office/powerpoint/2010/main" val="41803623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64</a:t>
            </a:fld>
            <a:endParaRPr lang="nl-NL"/>
          </a:p>
        </p:txBody>
      </p:sp>
    </p:spTree>
    <p:extLst>
      <p:ext uri="{BB962C8B-B14F-4D97-AF65-F5344CB8AC3E}">
        <p14:creationId xmlns:p14="http://schemas.microsoft.com/office/powerpoint/2010/main" val="41147703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65</a:t>
            </a:fld>
            <a:endParaRPr lang="nl-NL"/>
          </a:p>
        </p:txBody>
      </p:sp>
    </p:spTree>
    <p:extLst>
      <p:ext uri="{BB962C8B-B14F-4D97-AF65-F5344CB8AC3E}">
        <p14:creationId xmlns:p14="http://schemas.microsoft.com/office/powerpoint/2010/main" val="41438679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66</a:t>
            </a:fld>
            <a:endParaRPr lang="nl-NL"/>
          </a:p>
        </p:txBody>
      </p:sp>
    </p:spTree>
    <p:extLst>
      <p:ext uri="{BB962C8B-B14F-4D97-AF65-F5344CB8AC3E}">
        <p14:creationId xmlns:p14="http://schemas.microsoft.com/office/powerpoint/2010/main" val="20853274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67</a:t>
            </a:fld>
            <a:endParaRPr lang="nl-NL"/>
          </a:p>
        </p:txBody>
      </p:sp>
    </p:spTree>
    <p:extLst>
      <p:ext uri="{BB962C8B-B14F-4D97-AF65-F5344CB8AC3E}">
        <p14:creationId xmlns:p14="http://schemas.microsoft.com/office/powerpoint/2010/main" val="2946180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68</a:t>
            </a:fld>
            <a:endParaRPr lang="nl-NL"/>
          </a:p>
        </p:txBody>
      </p:sp>
    </p:spTree>
    <p:extLst>
      <p:ext uri="{BB962C8B-B14F-4D97-AF65-F5344CB8AC3E}">
        <p14:creationId xmlns:p14="http://schemas.microsoft.com/office/powerpoint/2010/main" val="26034753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69</a:t>
            </a:fld>
            <a:endParaRPr lang="nl-NL"/>
          </a:p>
        </p:txBody>
      </p:sp>
    </p:spTree>
    <p:extLst>
      <p:ext uri="{BB962C8B-B14F-4D97-AF65-F5344CB8AC3E}">
        <p14:creationId xmlns:p14="http://schemas.microsoft.com/office/powerpoint/2010/main" val="94157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a:t>
            </a:fld>
            <a:endParaRPr lang="nl-NL"/>
          </a:p>
        </p:txBody>
      </p:sp>
    </p:spTree>
    <p:extLst>
      <p:ext uri="{BB962C8B-B14F-4D97-AF65-F5344CB8AC3E}">
        <p14:creationId xmlns:p14="http://schemas.microsoft.com/office/powerpoint/2010/main" val="2597323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70</a:t>
            </a:fld>
            <a:endParaRPr lang="nl-NL"/>
          </a:p>
        </p:txBody>
      </p:sp>
    </p:spTree>
    <p:extLst>
      <p:ext uri="{BB962C8B-B14F-4D97-AF65-F5344CB8AC3E}">
        <p14:creationId xmlns:p14="http://schemas.microsoft.com/office/powerpoint/2010/main" val="16706174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71</a:t>
            </a:fld>
            <a:endParaRPr lang="nl-NL"/>
          </a:p>
        </p:txBody>
      </p:sp>
    </p:spTree>
    <p:extLst>
      <p:ext uri="{BB962C8B-B14F-4D97-AF65-F5344CB8AC3E}">
        <p14:creationId xmlns:p14="http://schemas.microsoft.com/office/powerpoint/2010/main" val="29735435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72</a:t>
            </a:fld>
            <a:endParaRPr lang="nl-NL"/>
          </a:p>
        </p:txBody>
      </p:sp>
    </p:spTree>
    <p:extLst>
      <p:ext uri="{BB962C8B-B14F-4D97-AF65-F5344CB8AC3E}">
        <p14:creationId xmlns:p14="http://schemas.microsoft.com/office/powerpoint/2010/main" val="18022777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73</a:t>
            </a:fld>
            <a:endParaRPr lang="nl-NL"/>
          </a:p>
        </p:txBody>
      </p:sp>
    </p:spTree>
    <p:extLst>
      <p:ext uri="{BB962C8B-B14F-4D97-AF65-F5344CB8AC3E}">
        <p14:creationId xmlns:p14="http://schemas.microsoft.com/office/powerpoint/2010/main" val="1484086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74</a:t>
            </a:fld>
            <a:endParaRPr lang="nl-NL"/>
          </a:p>
        </p:txBody>
      </p:sp>
    </p:spTree>
    <p:extLst>
      <p:ext uri="{BB962C8B-B14F-4D97-AF65-F5344CB8AC3E}">
        <p14:creationId xmlns:p14="http://schemas.microsoft.com/office/powerpoint/2010/main" val="3422818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75</a:t>
            </a:fld>
            <a:endParaRPr lang="nl-NL"/>
          </a:p>
        </p:txBody>
      </p:sp>
    </p:spTree>
    <p:extLst>
      <p:ext uri="{BB962C8B-B14F-4D97-AF65-F5344CB8AC3E}">
        <p14:creationId xmlns:p14="http://schemas.microsoft.com/office/powerpoint/2010/main" val="25328384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76</a:t>
            </a:fld>
            <a:endParaRPr lang="nl-NL"/>
          </a:p>
        </p:txBody>
      </p:sp>
    </p:spTree>
    <p:extLst>
      <p:ext uri="{BB962C8B-B14F-4D97-AF65-F5344CB8AC3E}">
        <p14:creationId xmlns:p14="http://schemas.microsoft.com/office/powerpoint/2010/main" val="31277222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77</a:t>
            </a:fld>
            <a:endParaRPr lang="nl-NL"/>
          </a:p>
        </p:txBody>
      </p:sp>
    </p:spTree>
    <p:extLst>
      <p:ext uri="{BB962C8B-B14F-4D97-AF65-F5344CB8AC3E}">
        <p14:creationId xmlns:p14="http://schemas.microsoft.com/office/powerpoint/2010/main" val="19268137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78</a:t>
            </a:fld>
            <a:endParaRPr lang="nl-NL"/>
          </a:p>
        </p:txBody>
      </p:sp>
    </p:spTree>
    <p:extLst>
      <p:ext uri="{BB962C8B-B14F-4D97-AF65-F5344CB8AC3E}">
        <p14:creationId xmlns:p14="http://schemas.microsoft.com/office/powerpoint/2010/main" val="38147994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79</a:t>
            </a:fld>
            <a:endParaRPr lang="nl-NL"/>
          </a:p>
        </p:txBody>
      </p:sp>
    </p:spTree>
    <p:extLst>
      <p:ext uri="{BB962C8B-B14F-4D97-AF65-F5344CB8AC3E}">
        <p14:creationId xmlns:p14="http://schemas.microsoft.com/office/powerpoint/2010/main" val="329018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Korte beeldbeschrijving: </a:t>
            </a:r>
            <a:r>
              <a:rPr lang="nl-NL" sz="1800" dirty="0">
                <a:effectLst/>
                <a:latin typeface="Calibri" panose="020F0502020204030204" pitchFamily="34" charset="0"/>
              </a:rPr>
              <a:t>‘</a:t>
            </a:r>
            <a:r>
              <a:rPr lang="nl-NL" sz="1800" dirty="0">
                <a:effectLst/>
                <a:latin typeface="Arial Unicode MS"/>
              </a:rPr>
              <a:t>Grote foto over twee pagina's van glazenwassers die aan touwen aan de gevel van een hoog kantoorgebouw hangen om de ruiten te wassen.’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a:t>
            </a:fld>
            <a:endParaRPr lang="nl-NL"/>
          </a:p>
        </p:txBody>
      </p:sp>
    </p:spTree>
    <p:extLst>
      <p:ext uri="{BB962C8B-B14F-4D97-AF65-F5344CB8AC3E}">
        <p14:creationId xmlns:p14="http://schemas.microsoft.com/office/powerpoint/2010/main" val="16125389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80</a:t>
            </a:fld>
            <a:endParaRPr lang="nl-NL"/>
          </a:p>
        </p:txBody>
      </p:sp>
    </p:spTree>
    <p:extLst>
      <p:ext uri="{BB962C8B-B14F-4D97-AF65-F5344CB8AC3E}">
        <p14:creationId xmlns:p14="http://schemas.microsoft.com/office/powerpoint/2010/main" val="25905952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81</a:t>
            </a:fld>
            <a:endParaRPr lang="nl-NL"/>
          </a:p>
        </p:txBody>
      </p:sp>
    </p:spTree>
    <p:extLst>
      <p:ext uri="{BB962C8B-B14F-4D97-AF65-F5344CB8AC3E}">
        <p14:creationId xmlns:p14="http://schemas.microsoft.com/office/powerpoint/2010/main" val="29881223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82</a:t>
            </a:fld>
            <a:endParaRPr lang="nl-NL"/>
          </a:p>
        </p:txBody>
      </p:sp>
    </p:spTree>
    <p:extLst>
      <p:ext uri="{BB962C8B-B14F-4D97-AF65-F5344CB8AC3E}">
        <p14:creationId xmlns:p14="http://schemas.microsoft.com/office/powerpoint/2010/main" val="2372580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83</a:t>
            </a:fld>
            <a:endParaRPr lang="nl-NL"/>
          </a:p>
        </p:txBody>
      </p:sp>
    </p:spTree>
    <p:extLst>
      <p:ext uri="{BB962C8B-B14F-4D97-AF65-F5344CB8AC3E}">
        <p14:creationId xmlns:p14="http://schemas.microsoft.com/office/powerpoint/2010/main" val="6696337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84</a:t>
            </a:fld>
            <a:endParaRPr lang="nl-NL"/>
          </a:p>
        </p:txBody>
      </p:sp>
    </p:spTree>
    <p:extLst>
      <p:ext uri="{BB962C8B-B14F-4D97-AF65-F5344CB8AC3E}">
        <p14:creationId xmlns:p14="http://schemas.microsoft.com/office/powerpoint/2010/main" val="20490318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85</a:t>
            </a:fld>
            <a:endParaRPr lang="nl-NL"/>
          </a:p>
        </p:txBody>
      </p:sp>
    </p:spTree>
    <p:extLst>
      <p:ext uri="{BB962C8B-B14F-4D97-AF65-F5344CB8AC3E}">
        <p14:creationId xmlns:p14="http://schemas.microsoft.com/office/powerpoint/2010/main" val="16486938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86</a:t>
            </a:fld>
            <a:endParaRPr lang="nl-NL"/>
          </a:p>
        </p:txBody>
      </p:sp>
    </p:spTree>
    <p:extLst>
      <p:ext uri="{BB962C8B-B14F-4D97-AF65-F5344CB8AC3E}">
        <p14:creationId xmlns:p14="http://schemas.microsoft.com/office/powerpoint/2010/main" val="3715380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87</a:t>
            </a:fld>
            <a:endParaRPr lang="nl-NL"/>
          </a:p>
        </p:txBody>
      </p:sp>
    </p:spTree>
    <p:extLst>
      <p:ext uri="{BB962C8B-B14F-4D97-AF65-F5344CB8AC3E}">
        <p14:creationId xmlns:p14="http://schemas.microsoft.com/office/powerpoint/2010/main" val="40413094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88</a:t>
            </a:fld>
            <a:endParaRPr lang="nl-NL"/>
          </a:p>
        </p:txBody>
      </p:sp>
    </p:spTree>
    <p:extLst>
      <p:ext uri="{BB962C8B-B14F-4D97-AF65-F5344CB8AC3E}">
        <p14:creationId xmlns:p14="http://schemas.microsoft.com/office/powerpoint/2010/main" val="5166433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89</a:t>
            </a:fld>
            <a:endParaRPr lang="nl-NL"/>
          </a:p>
        </p:txBody>
      </p:sp>
    </p:spTree>
    <p:extLst>
      <p:ext uri="{BB962C8B-B14F-4D97-AF65-F5344CB8AC3E}">
        <p14:creationId xmlns:p14="http://schemas.microsoft.com/office/powerpoint/2010/main" val="203357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fontAlgn="base">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Lange beeldbeschrijving voor: “</a:t>
            </a:r>
            <a:r>
              <a:rPr lang="nl-NL" sz="1800" dirty="0">
                <a:effectLst/>
                <a:latin typeface="Arial Unicode MS"/>
              </a:rPr>
              <a:t>De glazenwassers dragen elk twee emmers rond hun heupen en hebben helmen op. Met zuignappen bij hun voeten hebben ze houvast op de glazen gevel waarin de naastliggende raampartij weerspiegeld wordt, net als de glazenwassers zelf. Een glazenwasser buigt met het lichaam flink opzij bij zijn werkzaamheden maar de emmers op zijn heup blijven horizontaal hangen.”</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9</a:t>
            </a:fld>
            <a:endParaRPr lang="nl-NL"/>
          </a:p>
        </p:txBody>
      </p:sp>
    </p:spTree>
    <p:extLst>
      <p:ext uri="{BB962C8B-B14F-4D97-AF65-F5344CB8AC3E}">
        <p14:creationId xmlns:p14="http://schemas.microsoft.com/office/powerpoint/2010/main" val="6164078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90</a:t>
            </a:fld>
            <a:endParaRPr lang="nl-NL"/>
          </a:p>
        </p:txBody>
      </p:sp>
    </p:spTree>
    <p:extLst>
      <p:ext uri="{BB962C8B-B14F-4D97-AF65-F5344CB8AC3E}">
        <p14:creationId xmlns:p14="http://schemas.microsoft.com/office/powerpoint/2010/main" val="10193458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91</a:t>
            </a:fld>
            <a:endParaRPr lang="nl-NL"/>
          </a:p>
        </p:txBody>
      </p:sp>
    </p:spTree>
    <p:extLst>
      <p:ext uri="{BB962C8B-B14F-4D97-AF65-F5344CB8AC3E}">
        <p14:creationId xmlns:p14="http://schemas.microsoft.com/office/powerpoint/2010/main" val="11935255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92</a:t>
            </a:fld>
            <a:endParaRPr lang="nl-NL"/>
          </a:p>
        </p:txBody>
      </p:sp>
    </p:spTree>
    <p:extLst>
      <p:ext uri="{BB962C8B-B14F-4D97-AF65-F5344CB8AC3E}">
        <p14:creationId xmlns:p14="http://schemas.microsoft.com/office/powerpoint/2010/main" val="19421108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93</a:t>
            </a:fld>
            <a:endParaRPr lang="nl-NL"/>
          </a:p>
        </p:txBody>
      </p:sp>
    </p:spTree>
    <p:extLst>
      <p:ext uri="{BB962C8B-B14F-4D97-AF65-F5344CB8AC3E}">
        <p14:creationId xmlns:p14="http://schemas.microsoft.com/office/powerpoint/2010/main" val="176680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F3BF6A9-711F-4DAF-A2C8-1F54D708379B}"/>
              </a:ext>
              <a:ext uri="{C183D7F6-B498-43B3-948B-1728B52AA6E4}">
                <adec:decorative xmlns:adec="http://schemas.microsoft.com/office/drawing/2017/decorative" val="1"/>
              </a:ext>
            </a:extLst>
          </p:cNvPr>
          <p:cNvSpPr/>
          <p:nvPr userDrawn="1"/>
        </p:nvSpPr>
        <p:spPr>
          <a:xfrm>
            <a:off x="4038600" y="0"/>
            <a:ext cx="81534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 name="Titel 1">
            <a:extLst>
              <a:ext uri="{FF2B5EF4-FFF2-40B4-BE49-F238E27FC236}">
                <a16:creationId xmlns:a16="http://schemas.microsoft.com/office/drawing/2014/main" id="{44573CFB-AB18-452C-9642-EE926A31F7EA}"/>
              </a:ext>
            </a:extLst>
          </p:cNvPr>
          <p:cNvSpPr>
            <a:spLocks noGrp="1"/>
          </p:cNvSpPr>
          <p:nvPr>
            <p:ph type="ctrTitle"/>
          </p:nvPr>
        </p:nvSpPr>
        <p:spPr>
          <a:xfrm>
            <a:off x="5246204" y="1098509"/>
            <a:ext cx="5738191" cy="2387600"/>
          </a:xfrm>
        </p:spPr>
        <p:txBody>
          <a:bodyPr anchor="b"/>
          <a:lstStyle>
            <a:lvl1pPr algn="ctr">
              <a:defRPr sz="6000">
                <a:solidFill>
                  <a:schemeClr val="bg1"/>
                </a:solidFill>
                <a:latin typeface="Arial Black" panose="020B0A04020102020204" pitchFamily="34" charset="0"/>
              </a:defRPr>
            </a:lvl1pPr>
          </a:lstStyle>
          <a:p>
            <a:r>
              <a:rPr lang="nl-NL"/>
              <a:t>Klik om stijl te bewerken</a:t>
            </a:r>
          </a:p>
        </p:txBody>
      </p:sp>
      <p:sp>
        <p:nvSpPr>
          <p:cNvPr id="3" name="Ondertitel 2">
            <a:extLst>
              <a:ext uri="{FF2B5EF4-FFF2-40B4-BE49-F238E27FC236}">
                <a16:creationId xmlns:a16="http://schemas.microsoft.com/office/drawing/2014/main" id="{8DFF7620-724D-4753-97AD-8F66B8039229}"/>
              </a:ext>
            </a:extLst>
          </p:cNvPr>
          <p:cNvSpPr>
            <a:spLocks noGrp="1"/>
          </p:cNvSpPr>
          <p:nvPr>
            <p:ph type="subTitle" idx="1"/>
          </p:nvPr>
        </p:nvSpPr>
        <p:spPr>
          <a:xfrm>
            <a:off x="5246203" y="3594087"/>
            <a:ext cx="5738192"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8" name="Afbeelding 7" descr="Logo tpub">
            <a:extLst>
              <a:ext uri="{FF2B5EF4-FFF2-40B4-BE49-F238E27FC236}">
                <a16:creationId xmlns:a16="http://schemas.microsoft.com/office/drawing/2014/main" id="{CAA0FF76-49E9-4C1E-9187-420D348AAA8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7" y="3020"/>
            <a:ext cx="4030933" cy="2054535"/>
          </a:xfrm>
          <a:prstGeom prst="rect">
            <a:avLst/>
          </a:prstGeom>
        </p:spPr>
      </p:pic>
    </p:spTree>
    <p:extLst>
      <p:ext uri="{BB962C8B-B14F-4D97-AF65-F5344CB8AC3E}">
        <p14:creationId xmlns:p14="http://schemas.microsoft.com/office/powerpoint/2010/main" val="2716346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96586-4517-43FC-82E2-75A837C87A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B1D18F0-C6E5-416E-96E9-2E045743C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CF47FD-5E0F-4C2D-858F-3C7B27B86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97E72-5179-4DC9-93E7-616EB273CA1D}"/>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6" name="Tijdelijke aanduiding voor voettekst 5">
            <a:extLst>
              <a:ext uri="{FF2B5EF4-FFF2-40B4-BE49-F238E27FC236}">
                <a16:creationId xmlns:a16="http://schemas.microsoft.com/office/drawing/2014/main" id="{267BEE6B-C510-4BB4-9A99-531CAF74D8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DE5981-2223-48BA-82A4-288AAFBAFA30}"/>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80531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7AA23-964A-4C94-8258-EA2B1473ED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4CEB88A-A449-48EB-9284-05E7F91EF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C1AB716-5180-4D82-ADD9-D7CDBB128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38E62A-2770-47C2-A036-C96C2D14BAA2}"/>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6" name="Tijdelijke aanduiding voor voettekst 5">
            <a:extLst>
              <a:ext uri="{FF2B5EF4-FFF2-40B4-BE49-F238E27FC236}">
                <a16:creationId xmlns:a16="http://schemas.microsoft.com/office/drawing/2014/main" id="{9D3583D9-3107-4EDC-B765-5FA607635D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379938-1E03-4542-88DB-894553D55BDA}"/>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1389533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1C050-D0A1-4F58-A13E-35CB1B8C62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1FFDD8-0728-4309-AAF7-321A87BDA5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504730-E662-40C8-A33E-5B0FA7D54598}"/>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646495B8-A063-462C-BFC0-B4449ED456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7EDEC5-9EC0-400C-BEE5-9C626DBE6D5E}"/>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90731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B89CD2-8166-4A43-9B55-44D80659019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133E31-3403-46A9-8B1A-BB23EEE316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FFB26E-ECDF-490D-ADC9-5D4CEA2D77CA}"/>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240F2905-8EE0-424B-A60C-6E90825A96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6F24C2-EE24-437D-A9D1-A3321136C9E5}"/>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5606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 balk bov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521EA17-18B0-4C50-893D-6BEF86CB4881}"/>
              </a:ext>
              <a:ext uri="{C183D7F6-B498-43B3-948B-1728B52AA6E4}">
                <adec:decorative xmlns:adec="http://schemas.microsoft.com/office/drawing/2017/decorative" val="1"/>
              </a:ext>
            </a:extLst>
          </p:cNvPr>
          <p:cNvSpPr/>
          <p:nvPr userDrawn="1"/>
        </p:nvSpPr>
        <p:spPr>
          <a:xfrm>
            <a:off x="0" y="0"/>
            <a:ext cx="12192000" cy="15425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 name="Titel 1">
            <a:extLst>
              <a:ext uri="{FF2B5EF4-FFF2-40B4-BE49-F238E27FC236}">
                <a16:creationId xmlns:a16="http://schemas.microsoft.com/office/drawing/2014/main" id="{30CF258E-2394-4A53-AB73-6FBA762180FA}"/>
              </a:ext>
            </a:extLst>
          </p:cNvPr>
          <p:cNvSpPr>
            <a:spLocks noGrp="1"/>
          </p:cNvSpPr>
          <p:nvPr>
            <p:ph type="title"/>
          </p:nvPr>
        </p:nvSpPr>
        <p:spPr>
          <a:xfrm>
            <a:off x="249804" y="108494"/>
            <a:ext cx="11613542" cy="1325563"/>
          </a:xfrm>
        </p:spPr>
        <p:txBody>
          <a:bodyPr/>
          <a:lstStyle>
            <a:lvl1pPr>
              <a:defRPr>
                <a:solidFill>
                  <a:schemeClr val="bg1"/>
                </a:solidFill>
                <a:latin typeface="Arial Black" panose="020B0A04020102020204" pitchFamily="34"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1B92ECC4-4B65-448C-9422-30CA907BF54D}"/>
              </a:ext>
            </a:extLst>
          </p:cNvPr>
          <p:cNvSpPr>
            <a:spLocks noGrp="1"/>
          </p:cNvSpPr>
          <p:nvPr>
            <p:ph idx="1"/>
          </p:nvPr>
        </p:nvSpPr>
        <p:spPr>
          <a:xfrm>
            <a:off x="249804" y="1651047"/>
            <a:ext cx="1161354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1" name="Afbeelding 10">
            <a:extLst>
              <a:ext uri="{FF2B5EF4-FFF2-40B4-BE49-F238E27FC236}">
                <a16:creationId xmlns:a16="http://schemas.microsoft.com/office/drawing/2014/main" id="{753BEEF7-663D-4DC1-AB2C-24B4303A8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328" y="6053873"/>
            <a:ext cx="1577672" cy="804127"/>
          </a:xfrm>
          <a:prstGeom prst="rect">
            <a:avLst/>
          </a:prstGeom>
        </p:spPr>
      </p:pic>
    </p:spTree>
    <p:extLst>
      <p:ext uri="{BB962C8B-B14F-4D97-AF65-F5344CB8AC3E}">
        <p14:creationId xmlns:p14="http://schemas.microsoft.com/office/powerpoint/2010/main" val="34110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balk link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FEB41A-8F4C-4690-B4D4-414DB3C5CF3B}"/>
              </a:ext>
              <a:ext uri="{C183D7F6-B498-43B3-948B-1728B52AA6E4}">
                <adec:decorative xmlns:adec="http://schemas.microsoft.com/office/drawing/2017/decorative" val="1"/>
              </a:ext>
            </a:extLst>
          </p:cNvPr>
          <p:cNvSpPr/>
          <p:nvPr userDrawn="1"/>
        </p:nvSpPr>
        <p:spPr>
          <a:xfrm>
            <a:off x="-1" y="0"/>
            <a:ext cx="582035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pic>
        <p:nvPicPr>
          <p:cNvPr id="11" name="Afbeelding 10">
            <a:extLst>
              <a:ext uri="{FF2B5EF4-FFF2-40B4-BE49-F238E27FC236}">
                <a16:creationId xmlns:a16="http://schemas.microsoft.com/office/drawing/2014/main" id="{753BEEF7-663D-4DC1-AB2C-24B4303A8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328" y="6053873"/>
            <a:ext cx="1577672" cy="804127"/>
          </a:xfrm>
          <a:prstGeom prst="rect">
            <a:avLst/>
          </a:prstGeom>
        </p:spPr>
      </p:pic>
      <p:sp>
        <p:nvSpPr>
          <p:cNvPr id="9" name="Tijdelijke aanduiding voor inhoud 2">
            <a:extLst>
              <a:ext uri="{FF2B5EF4-FFF2-40B4-BE49-F238E27FC236}">
                <a16:creationId xmlns:a16="http://schemas.microsoft.com/office/drawing/2014/main" id="{261B8C8F-4DFF-42F6-8FD9-5200D1CE6FDF}"/>
              </a:ext>
            </a:extLst>
          </p:cNvPr>
          <p:cNvSpPr>
            <a:spLocks noGrp="1"/>
          </p:cNvSpPr>
          <p:nvPr>
            <p:ph idx="10"/>
          </p:nvPr>
        </p:nvSpPr>
        <p:spPr>
          <a:xfrm>
            <a:off x="6121842" y="214684"/>
            <a:ext cx="5820354" cy="634514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9">
            <a:extLst>
              <a:ext uri="{FF2B5EF4-FFF2-40B4-BE49-F238E27FC236}">
                <a16:creationId xmlns:a16="http://schemas.microsoft.com/office/drawing/2014/main" id="{71B23C71-7383-4D8A-8C36-9B0DA5DCEBB3}"/>
              </a:ext>
            </a:extLst>
          </p:cNvPr>
          <p:cNvSpPr>
            <a:spLocks noGrp="1"/>
          </p:cNvSpPr>
          <p:nvPr>
            <p:ph type="body" sz="quarter" idx="11"/>
          </p:nvPr>
        </p:nvSpPr>
        <p:spPr>
          <a:xfrm>
            <a:off x="249237" y="2184400"/>
            <a:ext cx="5204791" cy="43751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Eerste niveau</a:t>
            </a:r>
          </a:p>
          <a:p>
            <a:pPr lvl="2"/>
            <a:r>
              <a:rPr lang="nl-NL"/>
              <a:t>Tweede niveau</a:t>
            </a:r>
          </a:p>
          <a:p>
            <a:pPr lvl="3"/>
            <a:r>
              <a:rPr lang="nl-NL"/>
              <a:t>Derde niveau</a:t>
            </a:r>
          </a:p>
          <a:p>
            <a:pPr lvl="4"/>
            <a:r>
              <a:rPr lang="nl-NL"/>
              <a:t>Vierde niveau</a:t>
            </a:r>
          </a:p>
        </p:txBody>
      </p:sp>
      <p:sp>
        <p:nvSpPr>
          <p:cNvPr id="2" name="Titel 1">
            <a:extLst>
              <a:ext uri="{FF2B5EF4-FFF2-40B4-BE49-F238E27FC236}">
                <a16:creationId xmlns:a16="http://schemas.microsoft.com/office/drawing/2014/main" id="{30CF258E-2394-4A53-AB73-6FBA762180FA}"/>
              </a:ext>
            </a:extLst>
          </p:cNvPr>
          <p:cNvSpPr>
            <a:spLocks noGrp="1"/>
          </p:cNvSpPr>
          <p:nvPr>
            <p:ph type="title"/>
          </p:nvPr>
        </p:nvSpPr>
        <p:spPr>
          <a:xfrm>
            <a:off x="249804" y="214685"/>
            <a:ext cx="5204791" cy="1968948"/>
          </a:xfrm>
        </p:spPr>
        <p:txBody>
          <a:bodyPr anchor="t">
            <a:normAutofit/>
          </a:bodyPr>
          <a:lstStyle>
            <a:lvl1pPr>
              <a:defRPr sz="4000">
                <a:solidFill>
                  <a:schemeClr val="bg1"/>
                </a:solidFill>
                <a:latin typeface="Arial Black" panose="020B0A04020102020204" pitchFamily="34" charset="0"/>
              </a:defRPr>
            </a:lvl1pPr>
          </a:lstStyle>
          <a:p>
            <a:r>
              <a:rPr lang="nl-NL"/>
              <a:t>Klik om stijl te bewerken</a:t>
            </a:r>
          </a:p>
        </p:txBody>
      </p:sp>
    </p:spTree>
    <p:extLst>
      <p:ext uri="{BB962C8B-B14F-4D97-AF65-F5344CB8AC3E}">
        <p14:creationId xmlns:p14="http://schemas.microsoft.com/office/powerpoint/2010/main" val="241251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chtlijn-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FEB41A-8F4C-4690-B4D4-414DB3C5CF3B}"/>
              </a:ext>
              <a:ext uri="{C183D7F6-B498-43B3-948B-1728B52AA6E4}">
                <adec:decorative xmlns:adec="http://schemas.microsoft.com/office/drawing/2017/decorative" val="1"/>
              </a:ext>
            </a:extLst>
          </p:cNvPr>
          <p:cNvSpPr/>
          <p:nvPr userDrawn="1"/>
        </p:nvSpPr>
        <p:spPr>
          <a:xfrm>
            <a:off x="141769" y="123824"/>
            <a:ext cx="5419725" cy="65194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pic>
        <p:nvPicPr>
          <p:cNvPr id="11" name="Afbeelding 10">
            <a:extLst>
              <a:ext uri="{FF2B5EF4-FFF2-40B4-BE49-F238E27FC236}">
                <a16:creationId xmlns:a16="http://schemas.microsoft.com/office/drawing/2014/main" id="{753BEEF7-663D-4DC1-AB2C-24B4303A80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4328" y="6053873"/>
            <a:ext cx="1577672" cy="804127"/>
          </a:xfrm>
          <a:prstGeom prst="rect">
            <a:avLst/>
          </a:prstGeom>
        </p:spPr>
      </p:pic>
      <p:sp>
        <p:nvSpPr>
          <p:cNvPr id="9" name="Tijdelijke aanduiding voor inhoud 2">
            <a:extLst>
              <a:ext uri="{FF2B5EF4-FFF2-40B4-BE49-F238E27FC236}">
                <a16:creationId xmlns:a16="http://schemas.microsoft.com/office/drawing/2014/main" id="{261B8C8F-4DFF-42F6-8FD9-5200D1CE6FDF}"/>
              </a:ext>
            </a:extLst>
          </p:cNvPr>
          <p:cNvSpPr>
            <a:spLocks noGrp="1"/>
          </p:cNvSpPr>
          <p:nvPr>
            <p:ph idx="10"/>
          </p:nvPr>
        </p:nvSpPr>
        <p:spPr>
          <a:xfrm>
            <a:off x="5798099" y="123824"/>
            <a:ext cx="6144663" cy="651949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9">
            <a:extLst>
              <a:ext uri="{FF2B5EF4-FFF2-40B4-BE49-F238E27FC236}">
                <a16:creationId xmlns:a16="http://schemas.microsoft.com/office/drawing/2014/main" id="{71B23C71-7383-4D8A-8C36-9B0DA5DCEBB3}"/>
              </a:ext>
            </a:extLst>
          </p:cNvPr>
          <p:cNvSpPr>
            <a:spLocks noGrp="1"/>
          </p:cNvSpPr>
          <p:nvPr>
            <p:ph type="body" sz="quarter" idx="11"/>
          </p:nvPr>
        </p:nvSpPr>
        <p:spPr>
          <a:xfrm>
            <a:off x="249237" y="2184400"/>
            <a:ext cx="5204791" cy="4375150"/>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Eerste niveau</a:t>
            </a:r>
          </a:p>
          <a:p>
            <a:pPr lvl="2"/>
            <a:r>
              <a:rPr lang="nl-NL"/>
              <a:t>Tweede niveau</a:t>
            </a:r>
          </a:p>
          <a:p>
            <a:pPr lvl="3"/>
            <a:r>
              <a:rPr lang="nl-NL"/>
              <a:t>Derde niveau</a:t>
            </a:r>
          </a:p>
          <a:p>
            <a:pPr lvl="4"/>
            <a:r>
              <a:rPr lang="nl-NL"/>
              <a:t>Vierde niveau</a:t>
            </a:r>
          </a:p>
        </p:txBody>
      </p:sp>
      <p:sp>
        <p:nvSpPr>
          <p:cNvPr id="2" name="Titel 1">
            <a:extLst>
              <a:ext uri="{FF2B5EF4-FFF2-40B4-BE49-F238E27FC236}">
                <a16:creationId xmlns:a16="http://schemas.microsoft.com/office/drawing/2014/main" id="{30CF258E-2394-4A53-AB73-6FBA762180FA}"/>
              </a:ext>
            </a:extLst>
          </p:cNvPr>
          <p:cNvSpPr>
            <a:spLocks noGrp="1"/>
          </p:cNvSpPr>
          <p:nvPr>
            <p:ph type="title"/>
          </p:nvPr>
        </p:nvSpPr>
        <p:spPr>
          <a:xfrm>
            <a:off x="249804" y="214685"/>
            <a:ext cx="5204791" cy="1968948"/>
          </a:xfrm>
        </p:spPr>
        <p:txBody>
          <a:bodyPr anchor="t"/>
          <a:lstStyle>
            <a:lvl1pPr>
              <a:lnSpc>
                <a:spcPct val="120000"/>
              </a:lnSpc>
              <a:defRPr>
                <a:solidFill>
                  <a:schemeClr val="tx1"/>
                </a:solidFill>
                <a:latin typeface="Arial Black" panose="020B0A04020102020204" pitchFamily="34" charset="0"/>
              </a:defRPr>
            </a:lvl1pPr>
          </a:lstStyle>
          <a:p>
            <a:r>
              <a:rPr lang="nl-NL"/>
              <a:t>Klik om stijl te bewerken</a:t>
            </a:r>
          </a:p>
        </p:txBody>
      </p:sp>
    </p:spTree>
    <p:extLst>
      <p:ext uri="{BB962C8B-B14F-4D97-AF65-F5344CB8AC3E}">
        <p14:creationId xmlns:p14="http://schemas.microsoft.com/office/powerpoint/2010/main" val="211715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0FC4A-79AB-49A0-8574-5E0125C42E0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CC77C74-18E7-46DD-9F2A-E5A229C01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90498CC-D042-4B3D-8069-BBE0E72E624D}"/>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07B30BC2-1AFE-46CD-A0C2-6869EB8798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31A16A-EBC9-4ACE-B45E-D1D4B140AF67}"/>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67434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3EFC4-E139-478C-930C-5B52E8EB8B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9809725-33CC-4BA6-824C-0DC5B8250E7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5F74913-302D-453E-99F6-056C898E5F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CB91487-C783-47C2-9803-C7102AD1AB0E}"/>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6" name="Tijdelijke aanduiding voor voettekst 5">
            <a:extLst>
              <a:ext uri="{FF2B5EF4-FFF2-40B4-BE49-F238E27FC236}">
                <a16:creationId xmlns:a16="http://schemas.microsoft.com/office/drawing/2014/main" id="{B3B5D4D8-29D7-414E-A65A-57BE402DE7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8667DD-8BF2-427B-B301-D9643055DABD}"/>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9935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B3DA72-6F6A-4488-9019-E00640CFE5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1343FAA-2F18-49D4-BA09-33660B487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BF0FE2-F0A4-4BBD-93DA-290494B60C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1275D33-3542-45E6-ABC5-A997ACBD84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7DD88A5-1E04-453D-8D1E-076D7A71969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72D119-913E-43D6-A424-4C649B69ADCF}"/>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8" name="Tijdelijke aanduiding voor voettekst 7">
            <a:extLst>
              <a:ext uri="{FF2B5EF4-FFF2-40B4-BE49-F238E27FC236}">
                <a16:creationId xmlns:a16="http://schemas.microsoft.com/office/drawing/2014/main" id="{5BE0B0D8-3EBF-4B06-9176-0EC0975586F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AB92182-C686-4211-805F-5D3974C67E17}"/>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82606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5B15D-68D5-4967-84CB-2AF427DCC38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6E98470-CE20-4700-94CB-CB23441AE51B}"/>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4" name="Tijdelijke aanduiding voor voettekst 3">
            <a:extLst>
              <a:ext uri="{FF2B5EF4-FFF2-40B4-BE49-F238E27FC236}">
                <a16:creationId xmlns:a16="http://schemas.microsoft.com/office/drawing/2014/main" id="{890479E5-A75D-490F-8643-37D4C3FFA15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0FDB662-2D3B-46F5-9AF2-220039102DE3}"/>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200791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1CF8757-93B8-4C09-A896-9BA4A86370ED}"/>
              </a:ext>
            </a:extLst>
          </p:cNvPr>
          <p:cNvSpPr>
            <a:spLocks noGrp="1"/>
          </p:cNvSpPr>
          <p:nvPr>
            <p:ph type="dt" sz="half" idx="10"/>
          </p:nvPr>
        </p:nvSpPr>
        <p:spPr/>
        <p:txBody>
          <a:bodyPr/>
          <a:lstStyle/>
          <a:p>
            <a:fld id="{98F3537F-2431-4FB0-87A9-3F1B512A9E98}" type="datetimeFigureOut">
              <a:rPr lang="nl-NL" smtClean="0"/>
              <a:t>7-4-2022</a:t>
            </a:fld>
            <a:endParaRPr lang="nl-NL"/>
          </a:p>
        </p:txBody>
      </p:sp>
      <p:sp>
        <p:nvSpPr>
          <p:cNvPr id="3" name="Tijdelijke aanduiding voor voettekst 2">
            <a:extLst>
              <a:ext uri="{FF2B5EF4-FFF2-40B4-BE49-F238E27FC236}">
                <a16:creationId xmlns:a16="http://schemas.microsoft.com/office/drawing/2014/main" id="{AA2A8C46-E927-4BAB-A94B-211399F616B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91E956E-1D10-4E9A-B5B2-BD478D03F20A}"/>
              </a:ext>
            </a:extLst>
          </p:cNvPr>
          <p:cNvSpPr>
            <a:spLocks noGrp="1"/>
          </p:cNvSpPr>
          <p:nvPr>
            <p:ph type="sldNum" sz="quarter" idx="12"/>
          </p:nvPr>
        </p:nvSpPr>
        <p:spPr/>
        <p:txBody>
          <a:bodyPr/>
          <a:lstStyle/>
          <a:p>
            <a:fld id="{C4F83FD4-3540-4551-8A97-34B111C5EAB2}" type="slidenum">
              <a:rPr lang="nl-NL" smtClean="0"/>
              <a:t>‹nr.›</a:t>
            </a:fld>
            <a:endParaRPr lang="nl-NL"/>
          </a:p>
        </p:txBody>
      </p:sp>
    </p:spTree>
    <p:extLst>
      <p:ext uri="{BB962C8B-B14F-4D97-AF65-F5344CB8AC3E}">
        <p14:creationId xmlns:p14="http://schemas.microsoft.com/office/powerpoint/2010/main" val="370667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DA30C8-468D-4268-8761-08BCF45B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985B29-34A6-45E0-979B-402A4FE41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677520-554B-4952-8680-834B40EA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3537F-2431-4FB0-87A9-3F1B512A9E98}" type="datetimeFigureOut">
              <a:rPr lang="nl-NL" smtClean="0"/>
              <a:t>7-4-2022</a:t>
            </a:fld>
            <a:endParaRPr lang="nl-NL"/>
          </a:p>
        </p:txBody>
      </p:sp>
      <p:sp>
        <p:nvSpPr>
          <p:cNvPr id="5" name="Tijdelijke aanduiding voor voettekst 4">
            <a:extLst>
              <a:ext uri="{FF2B5EF4-FFF2-40B4-BE49-F238E27FC236}">
                <a16:creationId xmlns:a16="http://schemas.microsoft.com/office/drawing/2014/main" id="{CAB6E925-045C-4429-BE91-55E73DA04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5F2059-2781-42D7-A3B8-D941BF42D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83FD4-3540-4551-8A97-34B111C5EAB2}" type="slidenum">
              <a:rPr lang="nl-NL" smtClean="0"/>
              <a:t>‹nr.›</a:t>
            </a:fld>
            <a:endParaRPr lang="nl-NL"/>
          </a:p>
        </p:txBody>
      </p:sp>
    </p:spTree>
    <p:extLst>
      <p:ext uri="{BB962C8B-B14F-4D97-AF65-F5344CB8AC3E}">
        <p14:creationId xmlns:p14="http://schemas.microsoft.com/office/powerpoint/2010/main" val="2672147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6.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jR9jRh5Hpo?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diagramcenter.org/table-of-contents-2.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adresults.nl/tools/alt-tags-checker/"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hyperlink" Target="https://www.w3.org/WAI/WCAG21/Understanding/captions-prerecorded.html#resources" TargetMode="Externa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video" Target="https://www.youtube.com/embed/TZyYJLGOjXI?feature=oembed" TargetMode="External"/><Relationship Id="rId5" Type="http://schemas.openxmlformats.org/officeDocument/2006/relationships/image" Target="../media/image60.jpe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63.svg"/><Relationship Id="rId12" Type="http://schemas.openxmlformats.org/officeDocument/2006/relationships/slide" Target="slide67.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slide" Target="slide66.xml"/><Relationship Id="rId5" Type="http://schemas.openxmlformats.org/officeDocument/2006/relationships/slide" Target="slide64.xml"/><Relationship Id="rId10" Type="http://schemas.openxmlformats.org/officeDocument/2006/relationships/image" Target="../media/image64.png"/><Relationship Id="rId4" Type="http://schemas.openxmlformats.org/officeDocument/2006/relationships/image" Target="../media/image63.svg"/><Relationship Id="rId9" Type="http://schemas.openxmlformats.org/officeDocument/2006/relationships/slide" Target="slide65.xml"/></Relationships>
</file>

<file path=ppt/slides/_rels/slide64.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0.svg"/><Relationship Id="rId4" Type="http://schemas.openxmlformats.org/officeDocument/2006/relationships/image" Target="../media/image66.png"/><Relationship Id="rId9" Type="http://schemas.openxmlformats.org/officeDocument/2006/relationships/image" Target="../media/image69.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slide" Target="slide74.xml"/><Relationship Id="rId3" Type="http://schemas.openxmlformats.org/officeDocument/2006/relationships/image" Target="../media/image62.png"/><Relationship Id="rId7" Type="http://schemas.openxmlformats.org/officeDocument/2006/relationships/image" Target="../media/image63.svg"/><Relationship Id="rId12" Type="http://schemas.openxmlformats.org/officeDocument/2006/relationships/slide" Target="slide73.xml"/><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slide" Target="slide72.xml"/><Relationship Id="rId5" Type="http://schemas.openxmlformats.org/officeDocument/2006/relationships/slide" Target="slide70.xml"/><Relationship Id="rId10" Type="http://schemas.openxmlformats.org/officeDocument/2006/relationships/image" Target="../media/image64.png"/><Relationship Id="rId4" Type="http://schemas.openxmlformats.org/officeDocument/2006/relationships/image" Target="../media/image63.svg"/><Relationship Id="rId9" Type="http://schemas.openxmlformats.org/officeDocument/2006/relationships/slide" Target="slide7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8" Type="http://schemas.openxmlformats.org/officeDocument/2006/relationships/slide" Target="slide78.xml"/><Relationship Id="rId3" Type="http://schemas.openxmlformats.org/officeDocument/2006/relationships/image" Target="../media/image62.png"/><Relationship Id="rId7" Type="http://schemas.openxmlformats.org/officeDocument/2006/relationships/image" Target="../media/image63.svg"/><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slide" Target="slide77.xml"/><Relationship Id="rId4" Type="http://schemas.openxmlformats.org/officeDocument/2006/relationships/image" Target="../media/image63.svg"/><Relationship Id="rId9" Type="http://schemas.openxmlformats.org/officeDocument/2006/relationships/slide" Target="slide79.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3.svg"/><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slide" Target="slide82.xml"/><Relationship Id="rId4" Type="http://schemas.openxmlformats.org/officeDocument/2006/relationships/image" Target="../media/image63.svg"/></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0.svg"/></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93.xml.rels><?xml version="1.0" encoding="UTF-8" standalone="yes"?>
<Relationships xmlns="http://schemas.openxmlformats.org/package/2006/relationships"><Relationship Id="rId8" Type="http://schemas.openxmlformats.org/officeDocument/2006/relationships/hyperlink" Target="https://www.inclusiefpubliceren.nl/sites/default/files/2019-11/Maak_open_10_tips_voor_toegankelijke_informatie_6.pdf" TargetMode="External"/><Relationship Id="rId3" Type="http://schemas.openxmlformats.org/officeDocument/2006/relationships/hyperlink" Target="http://diagramcenter.org/table-of-contents-2.html" TargetMode="External"/><Relationship Id="rId7" Type="http://schemas.openxmlformats.org/officeDocument/2006/relationships/hyperlink" Target="https://www.inclusiefpubliceren.nl/media/289"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hyperlink" Target="https://www.inclusiefpubliceren.nl/" TargetMode="External"/><Relationship Id="rId5" Type="http://schemas.openxmlformats.org/officeDocument/2006/relationships/hyperlink" Target="https://view.officeapps.live.com/op/view.aspx?src=https%3A%2F%2Fwww.inclusiefpubliceren.nl%2Fsites%2Fdefault%2Ffiles%2F2022-02%2FTPUB2_workshops_toegankelijkheidseisen_in_vogelvlucht_DEF_0.docx&amp;wdOrigin=BROWSELINK" TargetMode="External"/><Relationship Id="rId10" Type="http://schemas.openxmlformats.org/officeDocument/2006/relationships/hyperlink" Target="https://www.inclusiefpubliceren.nl/sites/default/files/2021-08/GIDS-3-Check-dit_PDF_A_2a_toegpdf.pdf" TargetMode="External"/><Relationship Id="rId4" Type="http://schemas.openxmlformats.org/officeDocument/2006/relationships/hyperlink" Target="https://adresults.nl/tools/alt-tags-checker/" TargetMode="External"/><Relationship Id="rId9" Type="http://schemas.openxmlformats.org/officeDocument/2006/relationships/hyperlink" Target="https://www.inclusiefpubliceren.nl/sites/default/files/2019-11/Doe_mee_10_tips_voor_toegankelijke_informatie_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C6C31-58FF-4435-8B18-DCED6905B27C}"/>
              </a:ext>
            </a:extLst>
          </p:cNvPr>
          <p:cNvSpPr>
            <a:spLocks noGrp="1"/>
          </p:cNvSpPr>
          <p:nvPr>
            <p:ph type="ctrTitle"/>
          </p:nvPr>
        </p:nvSpPr>
        <p:spPr>
          <a:xfrm>
            <a:off x="5246203" y="1041400"/>
            <a:ext cx="5738191" cy="2387600"/>
          </a:xfrm>
        </p:spPr>
        <p:txBody>
          <a:bodyPr/>
          <a:lstStyle/>
          <a:p>
            <a:r>
              <a:rPr lang="nl-NL" dirty="0">
                <a:latin typeface="Arial Black" panose="020B0A04020102020204" pitchFamily="34" charset="0"/>
              </a:rPr>
              <a:t>Welkom</a:t>
            </a:r>
            <a:br>
              <a:rPr lang="nl-NL" dirty="0">
                <a:latin typeface="Arial Black" panose="020B0A04020102020204" pitchFamily="34" charset="0"/>
              </a:rPr>
            </a:br>
            <a:endParaRPr lang="nl-NL" dirty="0">
              <a:latin typeface="Arial Black" panose="020B0A04020102020204" pitchFamily="34" charset="0"/>
            </a:endParaRPr>
          </a:p>
        </p:txBody>
      </p:sp>
      <p:sp>
        <p:nvSpPr>
          <p:cNvPr id="3" name="Ondertitel 2">
            <a:extLst>
              <a:ext uri="{FF2B5EF4-FFF2-40B4-BE49-F238E27FC236}">
                <a16:creationId xmlns:a16="http://schemas.microsoft.com/office/drawing/2014/main" id="{D5D72637-0350-4E7F-8C98-8C83E2F6C39D}"/>
              </a:ext>
            </a:extLst>
          </p:cNvPr>
          <p:cNvSpPr>
            <a:spLocks noGrp="1"/>
          </p:cNvSpPr>
          <p:nvPr>
            <p:ph type="subTitle" idx="1"/>
          </p:nvPr>
        </p:nvSpPr>
        <p:spPr>
          <a:xfrm>
            <a:off x="5246203" y="2790748"/>
            <a:ext cx="5738192" cy="2170995"/>
          </a:xfrm>
        </p:spPr>
        <p:txBody>
          <a:bodyPr>
            <a:normAutofit/>
          </a:bodyPr>
          <a:lstStyle/>
          <a:p>
            <a:r>
              <a:rPr lang="nl-NL" dirty="0">
                <a:latin typeface="Arial Black" panose="020B0A04020102020204" pitchFamily="34" charset="0"/>
              </a:rPr>
              <a:t>TPUB2 workshop 3</a:t>
            </a:r>
          </a:p>
          <a:p>
            <a:r>
              <a:rPr lang="nl-NL" dirty="0">
                <a:latin typeface="Arial Black" panose="020B0A04020102020204" pitchFamily="34" charset="0"/>
              </a:rPr>
              <a:t>Verdiepende kennis</a:t>
            </a:r>
          </a:p>
          <a:p>
            <a:endParaRPr lang="nl-NL" dirty="0">
              <a:latin typeface="Arial Black" panose="020B0A04020102020204" pitchFamily="34" charset="0"/>
            </a:endParaRPr>
          </a:p>
          <a:p>
            <a:r>
              <a:rPr kumimoji="0" lang="en-US" sz="2400" b="1" i="0" u="none" strike="noStrike" cap="none" spc="0" normalizeH="0" baseline="0" noProof="0" dirty="0">
                <a:ln>
                  <a:noFill/>
                </a:ln>
                <a:effectLst/>
                <a:uLnTx/>
                <a:uFillTx/>
              </a:rPr>
              <a:t>Hans Beerens (Dedicon)</a:t>
            </a:r>
            <a:br>
              <a:rPr kumimoji="0" lang="en-US" sz="2400" b="1" i="0" u="none" strike="noStrike" cap="none" spc="0" normalizeH="0" baseline="0" noProof="0" dirty="0">
                <a:ln>
                  <a:noFill/>
                </a:ln>
                <a:effectLst/>
                <a:uLnTx/>
                <a:uFillTx/>
              </a:rPr>
            </a:br>
            <a:r>
              <a:rPr kumimoji="0" lang="en-US" sz="2400" b="1" i="0" u="none" strike="noStrike" cap="none" spc="0" normalizeH="0" baseline="0" noProof="0" dirty="0">
                <a:ln>
                  <a:noFill/>
                </a:ln>
                <a:effectLst/>
                <a:uLnTx/>
                <a:uFillTx/>
              </a:rPr>
              <a:t>Rieke </a:t>
            </a:r>
            <a:r>
              <a:rPr lang="en-US" sz="2400" b="1" dirty="0"/>
              <a:t>Vullings (Dedicon)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185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0304BA-CF14-4296-B320-54F3A025ADA2}"/>
              </a:ext>
            </a:extLst>
          </p:cNvPr>
          <p:cNvSpPr>
            <a:spLocks noGrp="1"/>
          </p:cNvSpPr>
          <p:nvPr>
            <p:ph type="title"/>
          </p:nvPr>
        </p:nvSpPr>
        <p:spPr/>
        <p:txBody>
          <a:bodyPr/>
          <a:lstStyle/>
          <a:p>
            <a:r>
              <a:rPr lang="nl-NL" dirty="0"/>
              <a:t>Beeldbeschrijving</a:t>
            </a:r>
            <a:br>
              <a:rPr lang="nl-NL" dirty="0"/>
            </a:br>
            <a:r>
              <a:rPr lang="nl-NL" sz="2800" dirty="0"/>
              <a:t>Opdracht 1.3</a:t>
            </a:r>
            <a:endParaRPr lang="nl-NL" dirty="0"/>
          </a:p>
        </p:txBody>
      </p:sp>
      <p:sp>
        <p:nvSpPr>
          <p:cNvPr id="3" name="Tijdelijke aanduiding voor tekst 2">
            <a:extLst>
              <a:ext uri="{FF2B5EF4-FFF2-40B4-BE49-F238E27FC236}">
                <a16:creationId xmlns:a16="http://schemas.microsoft.com/office/drawing/2014/main" id="{302CD555-DA97-480D-9975-9EEC5F1E0A62}"/>
              </a:ext>
            </a:extLst>
          </p:cNvPr>
          <p:cNvSpPr>
            <a:spLocks noGrp="1"/>
          </p:cNvSpPr>
          <p:nvPr>
            <p:ph type="body" sz="quarter" idx="11"/>
          </p:nvPr>
        </p:nvSpPr>
        <p:spPr/>
        <p:txBody>
          <a:bodyPr>
            <a:normAutofit fontScale="92500"/>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nl-NL" sz="2800">
                <a:effectLst/>
                <a:latin typeface="Arial" panose="020B0604020202020204" pitchFamily="34" charset="0"/>
                <a:ea typeface="Calibri" panose="020F0502020204030204" pitchFamily="34" charset="0"/>
                <a:cs typeface="Times New Roman" panose="02020603050405020304" pitchFamily="18" charset="0"/>
              </a:rPr>
              <a:t>Context </a:t>
            </a:r>
          </a:p>
          <a:p>
            <a:pPr marL="457200" lvl="0" indent="-457200">
              <a:lnSpc>
                <a:spcPct val="107000"/>
              </a:lnSpc>
              <a:buFont typeface="Arial" panose="020B0604020202020204" pitchFamily="34" charset="0"/>
              <a:buChar char="•"/>
            </a:pPr>
            <a:r>
              <a:rPr lang="nl-NL">
                <a:effectLst/>
                <a:latin typeface="Arial" panose="020B0604020202020204" pitchFamily="34" charset="0"/>
                <a:ea typeface="Calibri" panose="020F0502020204030204" pitchFamily="34" charset="0"/>
                <a:cs typeface="Times New Roman" panose="02020603050405020304" pitchFamily="18" charset="0"/>
              </a:rPr>
              <a:t>Hoofdstuk 1 Stoffen ‘werken met stoffen’</a:t>
            </a:r>
          </a:p>
          <a:p>
            <a:pPr marL="457200" indent="-457200">
              <a:lnSpc>
                <a:spcPct val="107000"/>
              </a:lnSpc>
              <a:buFont typeface="Arial" panose="020B0604020202020204" pitchFamily="34" charset="0"/>
              <a:buChar char="•"/>
            </a:pPr>
            <a:r>
              <a:rPr lang="nl-NL">
                <a:effectLst/>
                <a:latin typeface="Arial" panose="020B0604020202020204" pitchFamily="34" charset="0"/>
                <a:ea typeface="Calibri" panose="020F0502020204030204" pitchFamily="34" charset="0"/>
                <a:cs typeface="Times New Roman" panose="02020603050405020304" pitchFamily="18" charset="0"/>
              </a:rPr>
              <a:t>De afbeelding is verspreid over pagina 16 en 17 waarmee het hoofdstuk begint</a:t>
            </a:r>
          </a:p>
          <a:p>
            <a:pPr marL="0" lvl="0" indent="0">
              <a:lnSpc>
                <a:spcPct val="107000"/>
              </a:lnSpc>
              <a:buFont typeface="Arial" panose="020B0604020202020204" pitchFamily="34" charset="0"/>
              <a:buNone/>
            </a:pPr>
            <a:endParaRPr lang="nl-NL" sz="2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nl-NL" sz="2400">
                <a:effectLst/>
                <a:latin typeface="Arial" panose="020B0604020202020204" pitchFamily="34" charset="0"/>
                <a:ea typeface="Calibri" panose="020F0502020204030204" pitchFamily="34" charset="0"/>
                <a:cs typeface="Times New Roman" panose="02020603050405020304" pitchFamily="18" charset="0"/>
              </a:rPr>
              <a:t>Bron afbeelding: NOVA Max 1/2 A MAVO/HAVO </a:t>
            </a:r>
            <a:r>
              <a:rPr lang="nl-NL" sz="2400" err="1">
                <a:effectLst/>
                <a:latin typeface="Arial" panose="020B0604020202020204" pitchFamily="34" charset="0"/>
                <a:ea typeface="Calibri" panose="020F0502020204030204" pitchFamily="34" charset="0"/>
                <a:cs typeface="Times New Roman" panose="02020603050405020304" pitchFamily="18" charset="0"/>
              </a:rPr>
              <a:t>NaSk</a:t>
            </a:r>
            <a:r>
              <a:rPr lang="nl-NL" sz="2400">
                <a:effectLst/>
                <a:latin typeface="Arial" panose="020B0604020202020204" pitchFamily="34" charset="0"/>
                <a:ea typeface="Calibri" panose="020F0502020204030204" pitchFamily="34" charset="0"/>
                <a:cs typeface="Times New Roman" panose="02020603050405020304" pitchFamily="18" charset="0"/>
              </a:rPr>
              <a:t>, Malmberg</a:t>
            </a:r>
          </a:p>
          <a:p>
            <a:pPr marL="0" lvl="0" indent="0">
              <a:lnSpc>
                <a:spcPct val="107000"/>
              </a:lnSpc>
              <a:buFont typeface="Arial" panose="020B0604020202020204" pitchFamily="34" charset="0"/>
              <a:buNone/>
            </a:pPr>
            <a:endParaRPr lang="nl-NL" sz="2800">
              <a:effectLst/>
              <a:latin typeface="Arial" panose="020B0604020202020204" pitchFamily="34" charset="0"/>
              <a:ea typeface="Calibri" panose="020F0502020204030204" pitchFamily="34" charset="0"/>
              <a:cs typeface="Times New Roman" panose="02020603050405020304" pitchFamily="18" charset="0"/>
            </a:endParaRPr>
          </a:p>
          <a:p>
            <a:endParaRPr lang="nl-NL">
              <a:latin typeface="Arial" panose="020B0604020202020204" pitchFamily="34" charset="0"/>
              <a:cs typeface="Arial" panose="020B0604020202020204" pitchFamily="34" charset="0"/>
            </a:endParaRPr>
          </a:p>
        </p:txBody>
      </p:sp>
      <p:pic>
        <p:nvPicPr>
          <p:cNvPr id="2" name="Tijdelijke aanduiding voor inhoud 1" descr="Weergave afbeelding behorende bij beeldbeschrijvingen uit voorgaande opdracht. ">
            <a:extLst>
              <a:ext uri="{FF2B5EF4-FFF2-40B4-BE49-F238E27FC236}">
                <a16:creationId xmlns:a16="http://schemas.microsoft.com/office/drawing/2014/main" id="{DAA2F0B8-65B8-4CA3-BE0D-D1A99C81D82A}"/>
              </a:ext>
            </a:extLst>
          </p:cNvPr>
          <p:cNvPicPr>
            <a:picLocks noGrp="1" noChangeAspect="1"/>
          </p:cNvPicPr>
          <p:nvPr>
            <p:ph idx="10"/>
          </p:nvPr>
        </p:nvPicPr>
        <p:blipFill>
          <a:blip r:embed="rId3"/>
          <a:stretch>
            <a:fillRect/>
          </a:stretch>
        </p:blipFill>
        <p:spPr>
          <a:xfrm>
            <a:off x="6121400" y="762312"/>
            <a:ext cx="5821363" cy="5249238"/>
          </a:xfrm>
          <a:prstGeom prst="rect">
            <a:avLst/>
          </a:prstGeom>
        </p:spPr>
      </p:pic>
    </p:spTree>
    <p:extLst>
      <p:ext uri="{BB962C8B-B14F-4D97-AF65-F5344CB8AC3E}">
        <p14:creationId xmlns:p14="http://schemas.microsoft.com/office/powerpoint/2010/main" val="428756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endParaRPr lang="nl-NL" sz="4000" dirty="0"/>
          </a:p>
        </p:txBody>
      </p:sp>
      <p:sp>
        <p:nvSpPr>
          <p:cNvPr id="3" name="Tijdelijke aanduiding voor tekst 2">
            <a:extLst>
              <a:ext uri="{FF2B5EF4-FFF2-40B4-BE49-F238E27FC236}">
                <a16:creationId xmlns:a16="http://schemas.microsoft.com/office/drawing/2014/main" id="{01B84E04-9F90-4F9A-B322-D12388CCFAB7}"/>
              </a:ext>
            </a:extLst>
          </p:cNvPr>
          <p:cNvSpPr>
            <a:spLocks noGrp="1"/>
          </p:cNvSpPr>
          <p:nvPr>
            <p:ph type="body" sz="quarter" idx="11"/>
          </p:nvPr>
        </p:nvSpPr>
        <p:spPr/>
        <p:txBody>
          <a:bodyPr/>
          <a:lstStyle/>
          <a:p>
            <a:r>
              <a:rPr lang="nl-NL" sz="2800"/>
              <a:t>richtlijnen &amp; richtlijnen</a:t>
            </a:r>
            <a:endParaRPr lang="nl-NL"/>
          </a:p>
        </p:txBody>
      </p:sp>
      <p:sp>
        <p:nvSpPr>
          <p:cNvPr id="2" name="Tijdelijke aanduiding voor inhoud 1">
            <a:extLst>
              <a:ext uri="{FF2B5EF4-FFF2-40B4-BE49-F238E27FC236}">
                <a16:creationId xmlns:a16="http://schemas.microsoft.com/office/drawing/2014/main" id="{866895CF-D303-44A8-96D8-8CEB5AC3E4CF}"/>
              </a:ext>
            </a:extLst>
          </p:cNvPr>
          <p:cNvSpPr>
            <a:spLocks noGrp="1"/>
          </p:cNvSpPr>
          <p:nvPr>
            <p:ph idx="10"/>
          </p:nvPr>
        </p:nvSpPr>
        <p:spPr>
          <a:xfrm>
            <a:off x="6121842" y="214684"/>
            <a:ext cx="5932998" cy="6345141"/>
          </a:xfrm>
        </p:spPr>
        <p:txBody>
          <a:bodyPr>
            <a:normAutofit/>
          </a:bodyPr>
          <a:lstStyle/>
          <a:p>
            <a:pPr marL="0" indent="0">
              <a:buNone/>
            </a:pPr>
            <a:r>
              <a:rPr lang="nl-NL" b="1">
                <a:solidFill>
                  <a:srgbClr val="000000"/>
                </a:solidFill>
                <a:effectLst/>
                <a:latin typeface="Arial" panose="020B0604020202020204" pitchFamily="34" charset="0"/>
              </a:rPr>
              <a:t>Richtlijnen van WCAG voor conformiteit</a:t>
            </a:r>
          </a:p>
          <a:p>
            <a:pPr marL="0" indent="0">
              <a:buNone/>
            </a:pPr>
            <a:r>
              <a:rPr lang="nl-NL"/>
              <a:t>‘</a:t>
            </a:r>
            <a:r>
              <a:rPr lang="nl-NL" b="0" i="0">
                <a:effectLst/>
                <a:latin typeface="Arial" panose="020B0604020202020204" pitchFamily="34" charset="0"/>
              </a:rPr>
              <a:t>Lever tekstalternatieven voor alle niet-tekstuele content, zodat die veranderd kan worden in andere vormen die mensen nodig hebben, zoals grote letters, braille, spraak, symbolen of eenvoudigere taal.’</a:t>
            </a:r>
          </a:p>
          <a:p>
            <a:pPr marL="0" indent="0">
              <a:buNone/>
            </a:pPr>
            <a:endParaRPr lang="nl-NL"/>
          </a:p>
          <a:p>
            <a:pPr marL="0" indent="0">
              <a:buNone/>
            </a:pPr>
            <a:r>
              <a:rPr lang="nl-NL" b="1"/>
              <a:t>Richtlijnen van experts voor het maken van beeldbeschrijvingen</a:t>
            </a:r>
          </a:p>
          <a:p>
            <a:pPr marL="0" indent="0">
              <a:buNone/>
            </a:pPr>
            <a:r>
              <a:rPr lang="nl-NL"/>
              <a:t>Algemene en specifieke richtlijnen, best practices voor het maken van een adequate beeldbeschrijving.</a:t>
            </a:r>
          </a:p>
          <a:p>
            <a:pPr>
              <a:buFontTx/>
              <a:buChar char="-"/>
            </a:pPr>
            <a:endParaRPr lang="nl-NL"/>
          </a:p>
        </p:txBody>
      </p:sp>
    </p:spTree>
    <p:extLst>
      <p:ext uri="{BB962C8B-B14F-4D97-AF65-F5344CB8AC3E}">
        <p14:creationId xmlns:p14="http://schemas.microsoft.com/office/powerpoint/2010/main" val="356797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r>
              <a:rPr lang="nl-NL" sz="2800" dirty="0"/>
              <a:t>WCAG richtlijnen</a:t>
            </a:r>
            <a:br>
              <a:rPr lang="nl-NL" sz="4000" dirty="0"/>
            </a:br>
            <a:endParaRPr lang="nl-NL" sz="4000" dirty="0"/>
          </a:p>
        </p:txBody>
      </p:sp>
      <p:pic>
        <p:nvPicPr>
          <p:cNvPr id="1026" name="Picture 2" descr="Web Content Accessibility Guidelines (WCAG) 2.1">
            <a:extLst>
              <a:ext uri="{FF2B5EF4-FFF2-40B4-BE49-F238E27FC236}">
                <a16:creationId xmlns:a16="http://schemas.microsoft.com/office/drawing/2014/main" id="{2A7A46B0-A682-4E4B-B0DC-88169C3A8C5F}"/>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121400" y="1903413"/>
            <a:ext cx="5934075" cy="29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6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normAutofit/>
          </a:bodyPr>
          <a:lstStyle/>
          <a:p>
            <a:r>
              <a:rPr lang="nl-NL" dirty="0"/>
              <a:t>Beeldbeschrijving</a:t>
            </a:r>
            <a:br>
              <a:rPr lang="nl-NL" dirty="0"/>
            </a:br>
            <a:r>
              <a:rPr lang="nl-NL" sz="2800" dirty="0"/>
              <a:t>afbeeldingen van tekst</a:t>
            </a:r>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normAutofit/>
          </a:bodyPr>
          <a:lstStyle/>
          <a:p>
            <a:r>
              <a:rPr lang="nl-NL">
                <a:latin typeface="Arial" panose="020B0604020202020204" pitchFamily="34" charset="0"/>
                <a:cs typeface="Arial" panose="020B0604020202020204" pitchFamily="34" charset="0"/>
              </a:rPr>
              <a:t>WCAG succescriterium </a:t>
            </a:r>
          </a:p>
          <a:p>
            <a:endParaRPr lang="nl-NL">
              <a:latin typeface="Arial" panose="020B0604020202020204" pitchFamily="34" charset="0"/>
              <a:cs typeface="Arial" panose="020B0604020202020204" pitchFamily="34" charset="0"/>
            </a:endParaRPr>
          </a:p>
        </p:txBody>
      </p:sp>
      <p:sp>
        <p:nvSpPr>
          <p:cNvPr id="2" name="Tijdelijke aanduiding voor inhoud 1">
            <a:extLst>
              <a:ext uri="{FF2B5EF4-FFF2-40B4-BE49-F238E27FC236}">
                <a16:creationId xmlns:a16="http://schemas.microsoft.com/office/drawing/2014/main" id="{C79A5DF5-7048-4706-BD26-374352B302C0}"/>
              </a:ext>
            </a:extLst>
          </p:cNvPr>
          <p:cNvSpPr>
            <a:spLocks noGrp="1"/>
          </p:cNvSpPr>
          <p:nvPr>
            <p:ph idx="10"/>
          </p:nvPr>
        </p:nvSpPr>
        <p:spPr/>
        <p:txBody>
          <a:bodyPr/>
          <a:lstStyle/>
          <a:p>
            <a:pPr marL="0" indent="0">
              <a:buNone/>
            </a:pPr>
            <a:r>
              <a:rPr lang="nl-NL" sz="2800" b="1">
                <a:effectLst/>
                <a:latin typeface="Arial" panose="020B0604020202020204" pitchFamily="34" charset="0"/>
                <a:ea typeface="Calibri" panose="020F0502020204030204" pitchFamily="34" charset="0"/>
                <a:cs typeface="Arial" panose="020B0604020202020204" pitchFamily="34" charset="0"/>
              </a:rPr>
              <a:t>1. Waarneembaar </a:t>
            </a:r>
          </a:p>
          <a:p>
            <a:pPr marL="0" indent="0">
              <a:buNone/>
            </a:pPr>
            <a:r>
              <a:rPr lang="nl-NL" sz="2800" b="1">
                <a:effectLst/>
                <a:latin typeface="Arial" panose="020B0604020202020204" pitchFamily="34" charset="0"/>
                <a:ea typeface="Calibri" panose="020F0502020204030204" pitchFamily="34" charset="0"/>
                <a:cs typeface="Arial" panose="020B0604020202020204" pitchFamily="34" charset="0"/>
              </a:rPr>
              <a:t>1.4 Onderscheidbaar</a:t>
            </a:r>
          </a:p>
          <a:p>
            <a:pPr marL="0" indent="0">
              <a:buNone/>
            </a:pPr>
            <a:r>
              <a:rPr lang="nl-NL" b="1">
                <a:latin typeface="Arial" panose="020B0604020202020204" pitchFamily="34" charset="0"/>
                <a:cs typeface="Arial" panose="020B0604020202020204" pitchFamily="34" charset="0"/>
              </a:rPr>
              <a:t>1.4.5 Afbeeldingen van tekst (AA)</a:t>
            </a:r>
          </a:p>
          <a:p>
            <a:pPr marL="0" indent="0">
              <a:buNone/>
            </a:pPr>
            <a:endParaRPr lang="nl-NL">
              <a:ea typeface="Calibri" panose="020F0502020204030204" pitchFamily="34" charset="0"/>
            </a:endParaRPr>
          </a:p>
          <a:p>
            <a:pPr marL="0" indent="0">
              <a:buNone/>
            </a:pPr>
            <a:r>
              <a:rPr lang="nl-NL" sz="2800">
                <a:effectLst/>
                <a:latin typeface="Arial" panose="020B0604020202020204" pitchFamily="34" charset="0"/>
                <a:ea typeface="Calibri" panose="020F0502020204030204" pitchFamily="34" charset="0"/>
                <a:cs typeface="Arial" panose="020B0604020202020204" pitchFamily="34" charset="0"/>
              </a:rPr>
              <a:t>‘Als de gebruikte technologieën de visuele weergave tot stand kunnen brengen, wordt tekst gebruikt in plaats van afbeeldingen van tekst om informatie over te brengen, behalve in de volgende gevallen: aanpasbaar […], essentieel […]’</a:t>
            </a:r>
            <a:endParaRPr lang="nl-NL"/>
          </a:p>
        </p:txBody>
      </p:sp>
    </p:spTree>
    <p:extLst>
      <p:ext uri="{BB962C8B-B14F-4D97-AF65-F5344CB8AC3E}">
        <p14:creationId xmlns:p14="http://schemas.microsoft.com/office/powerpoint/2010/main" val="319514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dirty="0"/>
              <a:t>Beeldbeschrijving</a:t>
            </a:r>
            <a:br>
              <a:rPr lang="nl-NL" dirty="0"/>
            </a:br>
            <a:r>
              <a:rPr lang="nl-NL" sz="2800" dirty="0"/>
              <a:t>afbeeldingen en tekst</a:t>
            </a:r>
          </a:p>
        </p:txBody>
      </p:sp>
      <p:sp>
        <p:nvSpPr>
          <p:cNvPr id="5" name="Tijdelijke aanduiding voor inhoud 4">
            <a:extLst>
              <a:ext uri="{FF2B5EF4-FFF2-40B4-BE49-F238E27FC236}">
                <a16:creationId xmlns:a16="http://schemas.microsoft.com/office/drawing/2014/main" id="{D9D1267B-2698-4FB6-AD41-67A70DB6798E}"/>
              </a:ext>
            </a:extLst>
          </p:cNvPr>
          <p:cNvSpPr>
            <a:spLocks noGrp="1"/>
          </p:cNvSpPr>
          <p:nvPr>
            <p:ph idx="10"/>
          </p:nvPr>
        </p:nvSpPr>
        <p:spPr>
          <a:xfrm>
            <a:off x="6121841" y="214684"/>
            <a:ext cx="5820354" cy="486901"/>
          </a:xfrm>
        </p:spPr>
        <p:txBody>
          <a:bodyPr>
            <a:normAutofit/>
          </a:bodyPr>
          <a:lstStyle/>
          <a:p>
            <a:r>
              <a:rPr lang="nl-NL" dirty="0"/>
              <a:t>Afbeeldingen van tekst</a:t>
            </a:r>
          </a:p>
          <a:p>
            <a:endParaRPr lang="nl-NL" dirty="0"/>
          </a:p>
        </p:txBody>
      </p:sp>
      <p:pic>
        <p:nvPicPr>
          <p:cNvPr id="1028" name="Picture 4" descr="Geschreven brieffragment van Anne Frank aan Jacqueline.">
            <a:extLst>
              <a:ext uri="{FF2B5EF4-FFF2-40B4-BE49-F238E27FC236}">
                <a16:creationId xmlns:a16="http://schemas.microsoft.com/office/drawing/2014/main" id="{2AEE3B54-DA91-4E6B-AF18-9E8D0BE3F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404" y="701585"/>
            <a:ext cx="4181476" cy="2077588"/>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4">
            <a:extLst>
              <a:ext uri="{FF2B5EF4-FFF2-40B4-BE49-F238E27FC236}">
                <a16:creationId xmlns:a16="http://schemas.microsoft.com/office/drawing/2014/main" id="{E9E18E08-E0D9-4138-81F1-D752FBE4B704}"/>
              </a:ext>
            </a:extLst>
          </p:cNvPr>
          <p:cNvSpPr txBox="1">
            <a:spLocks/>
          </p:cNvSpPr>
          <p:nvPr/>
        </p:nvSpPr>
        <p:spPr>
          <a:xfrm>
            <a:off x="6121841" y="2942289"/>
            <a:ext cx="5820354" cy="486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Afbeeldingen met tekst</a:t>
            </a:r>
          </a:p>
        </p:txBody>
      </p:sp>
      <p:pic>
        <p:nvPicPr>
          <p:cNvPr id="1030" name="Picture 6" descr="Bordje in bos van It Fryske Gea met tekst 'Honden niet toegestaan'. ">
            <a:extLst>
              <a:ext uri="{FF2B5EF4-FFF2-40B4-BE49-F238E27FC236}">
                <a16:creationId xmlns:a16="http://schemas.microsoft.com/office/drawing/2014/main" id="{3B56C65D-E981-4741-8F27-C1F48F695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404" y="3527332"/>
            <a:ext cx="4181476" cy="1949512"/>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4">
            <a:extLst>
              <a:ext uri="{FF2B5EF4-FFF2-40B4-BE49-F238E27FC236}">
                <a16:creationId xmlns:a16="http://schemas.microsoft.com/office/drawing/2014/main" id="{3239AFAD-4C4F-472E-AC68-79E643BDA3B0}"/>
              </a:ext>
            </a:extLst>
          </p:cNvPr>
          <p:cNvSpPr txBox="1">
            <a:spLocks/>
          </p:cNvSpPr>
          <p:nvPr/>
        </p:nvSpPr>
        <p:spPr>
          <a:xfrm>
            <a:off x="6121841" y="5675641"/>
            <a:ext cx="5820354" cy="486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(Afbeeldingen zonder tekst)</a:t>
            </a:r>
          </a:p>
          <a:p>
            <a:endParaRPr lang="nl-NL" dirty="0"/>
          </a:p>
          <a:p>
            <a:endParaRPr lang="nl-NL" dirty="0"/>
          </a:p>
        </p:txBody>
      </p:sp>
    </p:spTree>
    <p:extLst>
      <p:ext uri="{BB962C8B-B14F-4D97-AF65-F5344CB8AC3E}">
        <p14:creationId xmlns:p14="http://schemas.microsoft.com/office/powerpoint/2010/main" val="41087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fontScale="90000"/>
          </a:bodyPr>
          <a:lstStyle/>
          <a:p>
            <a:r>
              <a:rPr lang="nl-NL" sz="4000" dirty="0"/>
              <a:t>Beeldbeschrijving</a:t>
            </a:r>
            <a:r>
              <a:rPr lang="nl-NL" sz="4400" dirty="0"/>
              <a:t> </a:t>
            </a:r>
            <a:r>
              <a:rPr lang="nl-NL" sz="3100" dirty="0"/>
              <a:t>Tekstalternatieven</a:t>
            </a:r>
            <a:r>
              <a:rPr lang="nl-NL" sz="3600" dirty="0"/>
              <a:t> </a:t>
            </a:r>
            <a:r>
              <a:rPr lang="nl-NL" sz="3100" dirty="0"/>
              <a:t>voor niet-tekstuele inhoud</a:t>
            </a:r>
            <a:endParaRPr lang="nl-NL" sz="4000" dirty="0"/>
          </a:p>
        </p:txBody>
      </p:sp>
      <p:sp>
        <p:nvSpPr>
          <p:cNvPr id="3" name="Tijdelijke aanduiding voor tekst 2">
            <a:extLst>
              <a:ext uri="{FF2B5EF4-FFF2-40B4-BE49-F238E27FC236}">
                <a16:creationId xmlns:a16="http://schemas.microsoft.com/office/drawing/2014/main" id="{01B84E04-9F90-4F9A-B322-D12388CCFAB7}"/>
              </a:ext>
            </a:extLst>
          </p:cNvPr>
          <p:cNvSpPr>
            <a:spLocks noGrp="1"/>
          </p:cNvSpPr>
          <p:nvPr>
            <p:ph type="body" sz="quarter" idx="11"/>
          </p:nvPr>
        </p:nvSpPr>
        <p:spPr/>
        <p:txBody>
          <a:bodyPr/>
          <a:lstStyle/>
          <a:p>
            <a:r>
              <a:rPr lang="nl-NL" b="1"/>
              <a:t>WCAG Succescriterium </a:t>
            </a:r>
          </a:p>
        </p:txBody>
      </p:sp>
      <p:sp>
        <p:nvSpPr>
          <p:cNvPr id="2" name="Tijdelijke aanduiding voor inhoud 1">
            <a:extLst>
              <a:ext uri="{FF2B5EF4-FFF2-40B4-BE49-F238E27FC236}">
                <a16:creationId xmlns:a16="http://schemas.microsoft.com/office/drawing/2014/main" id="{866895CF-D303-44A8-96D8-8CEB5AC3E4CF}"/>
              </a:ext>
            </a:extLst>
          </p:cNvPr>
          <p:cNvSpPr>
            <a:spLocks noGrp="1"/>
          </p:cNvSpPr>
          <p:nvPr>
            <p:ph idx="10"/>
          </p:nvPr>
        </p:nvSpPr>
        <p:spPr/>
        <p:txBody>
          <a:bodyPr>
            <a:normAutofit/>
          </a:bodyPr>
          <a:lstStyle/>
          <a:p>
            <a:pPr marL="0" indent="0">
              <a:buNone/>
            </a:pPr>
            <a:r>
              <a:rPr lang="nl-NL" sz="2800" b="1" dirty="0">
                <a:effectLst/>
                <a:latin typeface="Arial" panose="020B0604020202020204" pitchFamily="34" charset="0"/>
                <a:ea typeface="Calibri" panose="020F0502020204030204" pitchFamily="34" charset="0"/>
                <a:cs typeface="Arial" panose="020B0604020202020204" pitchFamily="34" charset="0"/>
              </a:rPr>
              <a:t>1. Waarneembaar </a:t>
            </a:r>
          </a:p>
          <a:p>
            <a:pPr marL="0" indent="0">
              <a:buNone/>
            </a:pPr>
            <a:r>
              <a:rPr lang="nl-NL" sz="2800" b="1" dirty="0">
                <a:effectLst/>
                <a:latin typeface="Arial" panose="020B0604020202020204" pitchFamily="34" charset="0"/>
                <a:ea typeface="Calibri" panose="020F0502020204030204" pitchFamily="34" charset="0"/>
                <a:cs typeface="Arial" panose="020B0604020202020204" pitchFamily="34" charset="0"/>
              </a:rPr>
              <a:t>1.1 Tekstalternatieven</a:t>
            </a:r>
          </a:p>
          <a:p>
            <a:pPr marL="0" indent="0">
              <a:buNone/>
            </a:pPr>
            <a:r>
              <a:rPr lang="nl-NL" b="1" dirty="0">
                <a:latin typeface="Arial" panose="020B0604020202020204" pitchFamily="34" charset="0"/>
                <a:cs typeface="Arial" panose="020B0604020202020204" pitchFamily="34" charset="0"/>
              </a:rPr>
              <a:t>1.1.1 Niet-tekstuele content (A)</a:t>
            </a:r>
          </a:p>
          <a:p>
            <a:pPr marL="0" indent="0">
              <a:buNone/>
            </a:pPr>
            <a:endParaRPr lang="nl-NL" dirty="0"/>
          </a:p>
          <a:p>
            <a:pPr marL="0" indent="0">
              <a:buNone/>
            </a:pPr>
            <a:r>
              <a:rPr lang="nl-NL" dirty="0"/>
              <a:t>‘Alle niet-tekstuele content die aan de gebruiker wordt gepresenteerd, heeft een tekstalternatief dat een gelijkwaardig doel dient.’</a:t>
            </a:r>
          </a:p>
        </p:txBody>
      </p:sp>
    </p:spTree>
    <p:extLst>
      <p:ext uri="{BB962C8B-B14F-4D97-AF65-F5344CB8AC3E}">
        <p14:creationId xmlns:p14="http://schemas.microsoft.com/office/powerpoint/2010/main" val="249539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49A159-FB32-4A78-9B7A-F2696C87BC51}"/>
              </a:ext>
            </a:extLst>
          </p:cNvPr>
          <p:cNvSpPr>
            <a:spLocks noGrp="1"/>
          </p:cNvSpPr>
          <p:nvPr>
            <p:ph type="title"/>
          </p:nvPr>
        </p:nvSpPr>
        <p:spPr/>
        <p:txBody>
          <a:bodyPr>
            <a:normAutofit/>
          </a:bodyPr>
          <a:lstStyle/>
          <a:p>
            <a:r>
              <a:rPr lang="nl-NL" dirty="0"/>
              <a:t>Beeldbeschrijving</a:t>
            </a:r>
            <a:r>
              <a:rPr lang="nl-NL" sz="2800" dirty="0"/>
              <a:t> niet-tekstuele inhoud</a:t>
            </a:r>
            <a:endParaRPr lang="nl-NL" dirty="0"/>
          </a:p>
        </p:txBody>
      </p:sp>
      <p:sp>
        <p:nvSpPr>
          <p:cNvPr id="3" name="Tijdelijke aanduiding voor tekst 2">
            <a:extLst>
              <a:ext uri="{FF2B5EF4-FFF2-40B4-BE49-F238E27FC236}">
                <a16:creationId xmlns:a16="http://schemas.microsoft.com/office/drawing/2014/main" id="{5D4BAA22-3305-4CFC-B7ED-B38121B7136C}"/>
              </a:ext>
            </a:extLst>
          </p:cNvPr>
          <p:cNvSpPr>
            <a:spLocks noGrp="1"/>
          </p:cNvSpPr>
          <p:nvPr>
            <p:ph type="body" sz="quarter" idx="11"/>
          </p:nvPr>
        </p:nvSpPr>
        <p:spPr/>
        <p:txBody>
          <a:bodyPr>
            <a:normAutofit/>
          </a:bodyPr>
          <a:lstStyle/>
          <a:p>
            <a:pPr marL="457200" indent="-457200">
              <a:buFont typeface="Arial" panose="020B0604020202020204" pitchFamily="34" charset="0"/>
              <a:buChar char="•"/>
            </a:pPr>
            <a:r>
              <a:rPr lang="nl-NL"/>
              <a:t>Afbeeldingen</a:t>
            </a:r>
          </a:p>
          <a:p>
            <a:pPr marL="457200" indent="-457200">
              <a:buFont typeface="Arial" panose="020B0604020202020204" pitchFamily="34" charset="0"/>
              <a:buChar char="•"/>
            </a:pPr>
            <a:r>
              <a:rPr lang="nl-NL"/>
              <a:t>Audio cues</a:t>
            </a:r>
          </a:p>
          <a:p>
            <a:pPr marL="457200" indent="-457200">
              <a:buFont typeface="Arial" panose="020B0604020202020204" pitchFamily="34" charset="0"/>
              <a:buChar char="•"/>
            </a:pPr>
            <a:r>
              <a:rPr lang="nl-NL"/>
              <a:t>Op tijd gebaseerde media</a:t>
            </a:r>
          </a:p>
        </p:txBody>
      </p:sp>
      <p:pic>
        <p:nvPicPr>
          <p:cNvPr id="6" name="Tijdelijke aanduiding voor inhoud 5" descr="Icoon kubus">
            <a:extLst>
              <a:ext uri="{FF2B5EF4-FFF2-40B4-BE49-F238E27FC236}">
                <a16:creationId xmlns:a16="http://schemas.microsoft.com/office/drawing/2014/main" id="{2B66765D-6FD9-4FA6-9F2F-9F5B32504471}"/>
              </a:ext>
            </a:extLst>
          </p:cNvPr>
          <p:cNvPicPr>
            <a:picLocks noGrp="1" noChangeAspect="1"/>
          </p:cNvPicPr>
          <p:nvPr>
            <p:ph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9404" y="1725110"/>
            <a:ext cx="1543126" cy="1543126"/>
          </a:xfrm>
        </p:spPr>
      </p:pic>
      <p:pic>
        <p:nvPicPr>
          <p:cNvPr id="8" name="Graphic 7" descr="Icoon spreidingsdiagram">
            <a:extLst>
              <a:ext uri="{FF2B5EF4-FFF2-40B4-BE49-F238E27FC236}">
                <a16:creationId xmlns:a16="http://schemas.microsoft.com/office/drawing/2014/main" id="{B86AA630-DE90-4EE7-A5A5-586E378333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7463" y="2704302"/>
            <a:ext cx="1543126" cy="1543126"/>
          </a:xfrm>
          <a:prstGeom prst="rect">
            <a:avLst/>
          </a:prstGeom>
        </p:spPr>
      </p:pic>
      <p:pic>
        <p:nvPicPr>
          <p:cNvPr id="10" name="Graphic 9" descr="Icoon cirkeldiagram">
            <a:extLst>
              <a:ext uri="{FF2B5EF4-FFF2-40B4-BE49-F238E27FC236}">
                <a16:creationId xmlns:a16="http://schemas.microsoft.com/office/drawing/2014/main" id="{59DC2D13-D085-4749-8510-AC78915E98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0693" y="4015653"/>
            <a:ext cx="1543126" cy="1543126"/>
          </a:xfrm>
          <a:prstGeom prst="rect">
            <a:avLst/>
          </a:prstGeom>
        </p:spPr>
      </p:pic>
      <p:pic>
        <p:nvPicPr>
          <p:cNvPr id="12" name="Graphic 11" descr="Icoon staafdiagram">
            <a:extLst>
              <a:ext uri="{FF2B5EF4-FFF2-40B4-BE49-F238E27FC236}">
                <a16:creationId xmlns:a16="http://schemas.microsoft.com/office/drawing/2014/main" id="{5F9AAAA3-E217-4CAC-BE3B-BAC1ADCCFA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09283" y="3107246"/>
            <a:ext cx="1543126" cy="1543126"/>
          </a:xfrm>
          <a:prstGeom prst="rect">
            <a:avLst/>
          </a:prstGeom>
        </p:spPr>
      </p:pic>
      <p:pic>
        <p:nvPicPr>
          <p:cNvPr id="14" name="Graphic 13" descr="Icoon organigram">
            <a:extLst>
              <a:ext uri="{FF2B5EF4-FFF2-40B4-BE49-F238E27FC236}">
                <a16:creationId xmlns:a16="http://schemas.microsoft.com/office/drawing/2014/main" id="{C76792CE-60F4-45D2-A516-5A0E0F62BF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63888" y="3107246"/>
            <a:ext cx="1543126" cy="1543126"/>
          </a:xfrm>
          <a:prstGeom prst="rect">
            <a:avLst/>
          </a:prstGeom>
        </p:spPr>
      </p:pic>
      <p:pic>
        <p:nvPicPr>
          <p:cNvPr id="16" name="Graphic 15" descr="Icoon hoofdtelefoon">
            <a:extLst>
              <a:ext uri="{FF2B5EF4-FFF2-40B4-BE49-F238E27FC236}">
                <a16:creationId xmlns:a16="http://schemas.microsoft.com/office/drawing/2014/main" id="{F9763010-830F-4387-B2D4-616BE87FA1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67747" y="342973"/>
            <a:ext cx="1543126" cy="1543126"/>
          </a:xfrm>
          <a:prstGeom prst="rect">
            <a:avLst/>
          </a:prstGeom>
        </p:spPr>
      </p:pic>
      <p:pic>
        <p:nvPicPr>
          <p:cNvPr id="18" name="Graphic 17" descr="Icoon filmstrip">
            <a:extLst>
              <a:ext uri="{FF2B5EF4-FFF2-40B4-BE49-F238E27FC236}">
                <a16:creationId xmlns:a16="http://schemas.microsoft.com/office/drawing/2014/main" id="{A9DC6F0F-9221-4D4E-AA5E-3B2CDCAB0D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34009" y="2063457"/>
            <a:ext cx="1543126" cy="1543126"/>
          </a:xfrm>
          <a:prstGeom prst="rect">
            <a:avLst/>
          </a:prstGeom>
        </p:spPr>
      </p:pic>
      <p:pic>
        <p:nvPicPr>
          <p:cNvPr id="20" name="Graphic 19" descr="Icoon afbeelding">
            <a:extLst>
              <a:ext uri="{FF2B5EF4-FFF2-40B4-BE49-F238E27FC236}">
                <a16:creationId xmlns:a16="http://schemas.microsoft.com/office/drawing/2014/main" id="{B5CD4D87-493C-498A-9956-AB8B732F521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800271" y="668764"/>
            <a:ext cx="1543126" cy="1543126"/>
          </a:xfrm>
          <a:prstGeom prst="rect">
            <a:avLst/>
          </a:prstGeom>
        </p:spPr>
      </p:pic>
      <p:pic>
        <p:nvPicPr>
          <p:cNvPr id="5" name="Graphic 4" descr="Icoon winkelmandje">
            <a:extLst>
              <a:ext uri="{FF2B5EF4-FFF2-40B4-BE49-F238E27FC236}">
                <a16:creationId xmlns:a16="http://schemas.microsoft.com/office/drawing/2014/main" id="{07CBFE5F-BD8E-4854-987A-A6EB32FBFA1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16088" y="4858689"/>
            <a:ext cx="1544400" cy="1544400"/>
          </a:xfrm>
          <a:prstGeom prst="rect">
            <a:avLst/>
          </a:prstGeom>
        </p:spPr>
      </p:pic>
    </p:spTree>
    <p:extLst>
      <p:ext uri="{BB962C8B-B14F-4D97-AF65-F5344CB8AC3E}">
        <p14:creationId xmlns:p14="http://schemas.microsoft.com/office/powerpoint/2010/main" val="301282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dirty="0"/>
              <a:t>Beeldbeschrijving</a:t>
            </a:r>
            <a:br>
              <a:rPr lang="nl-NL" dirty="0"/>
            </a:br>
            <a:r>
              <a:rPr lang="nl-NL" sz="2800" dirty="0"/>
              <a:t>doelgroep</a:t>
            </a:r>
          </a:p>
        </p:txBody>
      </p:sp>
      <p:sp>
        <p:nvSpPr>
          <p:cNvPr id="2" name="Tijdelijke aanduiding voor inhoud 1">
            <a:extLst>
              <a:ext uri="{FF2B5EF4-FFF2-40B4-BE49-F238E27FC236}">
                <a16:creationId xmlns:a16="http://schemas.microsoft.com/office/drawing/2014/main" id="{EA62B14C-FDA3-46DE-8639-478F9FC9D528}"/>
              </a:ext>
            </a:extLst>
          </p:cNvPr>
          <p:cNvSpPr>
            <a:spLocks noGrp="1"/>
          </p:cNvSpPr>
          <p:nvPr>
            <p:ph idx="10"/>
          </p:nvPr>
        </p:nvSpPr>
        <p:spPr>
          <a:xfrm>
            <a:off x="6121842" y="214685"/>
            <a:ext cx="5369118" cy="6345140"/>
          </a:xfrm>
        </p:spPr>
        <p:txBody>
          <a:bodyPr>
            <a:normAutofit/>
          </a:bodyPr>
          <a:lstStyle/>
          <a:p>
            <a:pPr marL="0" indent="0">
              <a:buNone/>
            </a:pPr>
            <a:r>
              <a:rPr lang="nl-NL" b="1"/>
              <a:t>Tekstalternatieven voor:</a:t>
            </a:r>
          </a:p>
          <a:p>
            <a:pPr marL="457200" indent="-457200"/>
            <a:endParaRPr lang="nl-NL">
              <a:latin typeface="Arial" panose="020B0604020202020204" pitchFamily="34" charset="0"/>
              <a:cs typeface="Arial" panose="020B0604020202020204" pitchFamily="34" charset="0"/>
            </a:endParaRPr>
          </a:p>
          <a:p>
            <a:pPr marL="457200" indent="-457200"/>
            <a:r>
              <a:rPr lang="nl-NL">
                <a:latin typeface="Arial" panose="020B0604020202020204" pitchFamily="34" charset="0"/>
                <a:cs typeface="Arial" panose="020B0604020202020204" pitchFamily="34" charset="0"/>
              </a:rPr>
              <a:t>Slechthorende of dove gebruikers (niet-tekstueel: audio-cues)</a:t>
            </a:r>
          </a:p>
          <a:p>
            <a:pPr marL="457200" indent="-457200">
              <a:buFont typeface="Arial" panose="020B0604020202020204" pitchFamily="34" charset="0"/>
              <a:buChar char="•"/>
            </a:pPr>
            <a:r>
              <a:rPr lang="nl-NL">
                <a:latin typeface="Arial" panose="020B0604020202020204" pitchFamily="34" charset="0"/>
                <a:cs typeface="Arial" panose="020B0604020202020204" pitchFamily="34" charset="0"/>
              </a:rPr>
              <a:t>Slechtziende of blinde gebruikers (niet-tekstueel: afbeeldingen)</a:t>
            </a:r>
          </a:p>
          <a:p>
            <a:pPr marL="457200" indent="-457200">
              <a:buFont typeface="Arial" panose="020B0604020202020204" pitchFamily="34" charset="0"/>
              <a:buChar char="•"/>
            </a:pPr>
            <a:r>
              <a:rPr lang="nl-NL">
                <a:latin typeface="Arial" panose="020B0604020202020204" pitchFamily="34" charset="0"/>
                <a:cs typeface="Arial" panose="020B0604020202020204" pitchFamily="34" charset="0"/>
              </a:rPr>
              <a:t>Gebruikers die moeite hebben om een afbeelding te begrijpen. </a:t>
            </a:r>
          </a:p>
          <a:p>
            <a:pPr marL="457200" indent="-457200">
              <a:buFont typeface="Arial" panose="020B0604020202020204" pitchFamily="34" charset="0"/>
              <a:buChar char="•"/>
            </a:pPr>
            <a:r>
              <a:rPr lang="nl-NL">
                <a:latin typeface="Arial" panose="020B0604020202020204" pitchFamily="34" charset="0"/>
                <a:cs typeface="Arial" panose="020B0604020202020204" pitchFamily="34" charset="0"/>
              </a:rPr>
              <a:t>SEO-medewerkers</a:t>
            </a:r>
            <a:endParaRPr lang="nl-NL"/>
          </a:p>
          <a:p>
            <a:pPr marL="0" indent="0">
              <a:buNone/>
            </a:pPr>
            <a:endParaRPr lang="nl-NL"/>
          </a:p>
        </p:txBody>
      </p:sp>
    </p:spTree>
    <p:extLst>
      <p:ext uri="{BB962C8B-B14F-4D97-AF65-F5344CB8AC3E}">
        <p14:creationId xmlns:p14="http://schemas.microsoft.com/office/powerpoint/2010/main" val="87860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513EC6-903F-41A6-95CD-50F799357556}"/>
              </a:ext>
            </a:extLst>
          </p:cNvPr>
          <p:cNvSpPr>
            <a:spLocks noGrp="1"/>
          </p:cNvSpPr>
          <p:nvPr>
            <p:ph type="title"/>
          </p:nvPr>
        </p:nvSpPr>
        <p:spPr/>
        <p:txBody>
          <a:bodyPr/>
          <a:lstStyle/>
          <a:p>
            <a:r>
              <a:rPr kumimoji="0" lang="nl-NL" sz="4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t>Beeldbeschrijving</a:t>
            </a:r>
            <a:br>
              <a:rPr kumimoji="0" lang="nl-NL" sz="40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br>
            <a:r>
              <a:rPr lang="nl-NL" sz="2800" b="1" dirty="0"/>
              <a:t>tekstalternatieven</a:t>
            </a:r>
            <a:endParaRPr lang="nl-NL" sz="2800" dirty="0"/>
          </a:p>
        </p:txBody>
      </p:sp>
      <p:sp>
        <p:nvSpPr>
          <p:cNvPr id="3" name="Tijdelijke aanduiding voor tekst 2">
            <a:extLst>
              <a:ext uri="{FF2B5EF4-FFF2-40B4-BE49-F238E27FC236}">
                <a16:creationId xmlns:a16="http://schemas.microsoft.com/office/drawing/2014/main" id="{B99F53DE-2289-469D-89FD-3D4DE488E28C}"/>
              </a:ext>
            </a:extLst>
          </p:cNvPr>
          <p:cNvSpPr>
            <a:spLocks noGrp="1"/>
          </p:cNvSpPr>
          <p:nvPr>
            <p:ph type="body" sz="quarter" idx="11"/>
          </p:nvPr>
        </p:nvSpPr>
        <p:spPr/>
        <p:txBody>
          <a:bodyPr/>
          <a:lstStyle/>
          <a:p>
            <a:r>
              <a:rPr lang="nl-NL">
                <a:latin typeface="Arial" panose="020B0604020202020204" pitchFamily="34" charset="0"/>
                <a:cs typeface="Arial" panose="020B0604020202020204" pitchFamily="34" charset="0"/>
              </a:rPr>
              <a:t>Waarneembaar op alternatieve wijze:</a:t>
            </a:r>
          </a:p>
          <a:p>
            <a:pPr marL="457200" indent="-457200">
              <a:buFont typeface="Arial" panose="020B0604020202020204" pitchFamily="34" charset="0"/>
              <a:buChar char="•"/>
            </a:pPr>
            <a:r>
              <a:rPr lang="nl-NL">
                <a:latin typeface="Arial" panose="020B0604020202020204" pitchFamily="34" charset="0"/>
                <a:cs typeface="Arial" panose="020B0604020202020204" pitchFamily="34" charset="0"/>
              </a:rPr>
              <a:t>Zien</a:t>
            </a:r>
          </a:p>
          <a:p>
            <a:pPr marL="457200" indent="-457200">
              <a:buFont typeface="Arial" panose="020B0604020202020204" pitchFamily="34" charset="0"/>
              <a:buChar char="•"/>
            </a:pPr>
            <a:r>
              <a:rPr lang="nl-NL">
                <a:latin typeface="Arial" panose="020B0604020202020204" pitchFamily="34" charset="0"/>
                <a:cs typeface="Arial" panose="020B0604020202020204" pitchFamily="34" charset="0"/>
              </a:rPr>
              <a:t>Horen </a:t>
            </a:r>
          </a:p>
          <a:p>
            <a:pPr marL="457200" indent="-457200">
              <a:buFont typeface="Arial" panose="020B0604020202020204" pitchFamily="34" charset="0"/>
              <a:buChar char="•"/>
            </a:pPr>
            <a:r>
              <a:rPr lang="nl-NL">
                <a:latin typeface="Arial" panose="020B0604020202020204" pitchFamily="34" charset="0"/>
                <a:cs typeface="Arial" panose="020B0604020202020204" pitchFamily="34" charset="0"/>
              </a:rPr>
              <a:t>Voelen</a:t>
            </a:r>
          </a:p>
        </p:txBody>
      </p:sp>
      <p:pic>
        <p:nvPicPr>
          <p:cNvPr id="6" name="Tijdelijke aanduiding voor inhoud 5" descr="Icoon braille">
            <a:extLst>
              <a:ext uri="{FF2B5EF4-FFF2-40B4-BE49-F238E27FC236}">
                <a16:creationId xmlns:a16="http://schemas.microsoft.com/office/drawing/2014/main" id="{881B454A-7F53-4FCA-85B3-11FC61374A1F}"/>
              </a:ext>
            </a:extLst>
          </p:cNvPr>
          <p:cNvPicPr>
            <a:picLocks noGrp="1" noChangeAspect="1"/>
          </p:cNvPicPr>
          <p:nvPr>
            <p:ph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3402" y="2409034"/>
            <a:ext cx="1544400" cy="1544400"/>
          </a:xfrm>
        </p:spPr>
      </p:pic>
      <p:pic>
        <p:nvPicPr>
          <p:cNvPr id="8" name="Graphic 7" descr="Icoon doof">
            <a:extLst>
              <a:ext uri="{FF2B5EF4-FFF2-40B4-BE49-F238E27FC236}">
                <a16:creationId xmlns:a16="http://schemas.microsoft.com/office/drawing/2014/main" id="{0A130C9A-1434-47E5-B68D-F56DCB82B2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8743" y="1097271"/>
            <a:ext cx="1544400" cy="1544400"/>
          </a:xfrm>
          <a:prstGeom prst="rect">
            <a:avLst/>
          </a:prstGeom>
        </p:spPr>
      </p:pic>
      <p:pic>
        <p:nvPicPr>
          <p:cNvPr id="10" name="Graphic 9" descr="Icoon slechtziend">
            <a:extLst>
              <a:ext uri="{FF2B5EF4-FFF2-40B4-BE49-F238E27FC236}">
                <a16:creationId xmlns:a16="http://schemas.microsoft.com/office/drawing/2014/main" id="{3F0C6B3F-2D6C-417E-A99E-6938E2C666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0052" y="2656800"/>
            <a:ext cx="1544400" cy="1544400"/>
          </a:xfrm>
          <a:prstGeom prst="rect">
            <a:avLst/>
          </a:prstGeom>
        </p:spPr>
      </p:pic>
      <p:pic>
        <p:nvPicPr>
          <p:cNvPr id="12" name="Graphic 11" descr="Icoon hand">
            <a:extLst>
              <a:ext uri="{FF2B5EF4-FFF2-40B4-BE49-F238E27FC236}">
                <a16:creationId xmlns:a16="http://schemas.microsoft.com/office/drawing/2014/main" id="{30559BEF-7A1B-4CC9-9315-2501EC779D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01460" y="3705668"/>
            <a:ext cx="1544400" cy="1544400"/>
          </a:xfrm>
          <a:prstGeom prst="rect">
            <a:avLst/>
          </a:prstGeom>
        </p:spPr>
      </p:pic>
      <p:pic>
        <p:nvPicPr>
          <p:cNvPr id="14" name="Graphic 13" descr="Icoon horen">
            <a:extLst>
              <a:ext uri="{FF2B5EF4-FFF2-40B4-BE49-F238E27FC236}">
                <a16:creationId xmlns:a16="http://schemas.microsoft.com/office/drawing/2014/main" id="{B5A69017-F0A9-4866-816A-140C4E8EC1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59111" y="3657434"/>
            <a:ext cx="1544400" cy="1544400"/>
          </a:xfrm>
          <a:prstGeom prst="rect">
            <a:avLst/>
          </a:prstGeom>
        </p:spPr>
      </p:pic>
      <p:pic>
        <p:nvPicPr>
          <p:cNvPr id="18" name="Graphic 17" descr="Icoon oog">
            <a:extLst>
              <a:ext uri="{FF2B5EF4-FFF2-40B4-BE49-F238E27FC236}">
                <a16:creationId xmlns:a16="http://schemas.microsoft.com/office/drawing/2014/main" id="{1D06058B-22F0-4F6C-897D-B77BA5DAC5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14506" y="1124494"/>
            <a:ext cx="1544400" cy="1544400"/>
          </a:xfrm>
          <a:prstGeom prst="rect">
            <a:avLst/>
          </a:prstGeom>
        </p:spPr>
      </p:pic>
    </p:spTree>
    <p:extLst>
      <p:ext uri="{BB962C8B-B14F-4D97-AF65-F5344CB8AC3E}">
        <p14:creationId xmlns:p14="http://schemas.microsoft.com/office/powerpoint/2010/main" val="64364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dirty="0"/>
              <a:t>Beeldbeschrijving</a:t>
            </a:r>
            <a:br>
              <a:rPr lang="nl-NL" dirty="0"/>
            </a:br>
            <a:r>
              <a:rPr lang="nl-NL" sz="2800" dirty="0"/>
              <a:t>Wanneer?</a:t>
            </a:r>
          </a:p>
        </p:txBody>
      </p:sp>
      <p:sp>
        <p:nvSpPr>
          <p:cNvPr id="2" name="Tijdelijke aanduiding voor inhoud 1">
            <a:extLst>
              <a:ext uri="{FF2B5EF4-FFF2-40B4-BE49-F238E27FC236}">
                <a16:creationId xmlns:a16="http://schemas.microsoft.com/office/drawing/2014/main" id="{EA62B14C-FDA3-46DE-8639-478F9FC9D528}"/>
              </a:ext>
            </a:extLst>
          </p:cNvPr>
          <p:cNvSpPr>
            <a:spLocks noGrp="1"/>
          </p:cNvSpPr>
          <p:nvPr>
            <p:ph idx="10"/>
          </p:nvPr>
        </p:nvSpPr>
        <p:spPr/>
        <p:txBody>
          <a:bodyPr>
            <a:normAutofit lnSpcReduction="10000"/>
          </a:bodyPr>
          <a:lstStyle/>
          <a:p>
            <a:pPr marL="0" indent="0">
              <a:buNone/>
            </a:pPr>
            <a:r>
              <a:rPr lang="nl-NL" b="1"/>
              <a:t>Wanneer wel</a:t>
            </a:r>
            <a:r>
              <a:rPr lang="nl-NL" b="1">
                <a:latin typeface="Arial" panose="020B0604020202020204" pitchFamily="34" charset="0"/>
                <a:cs typeface="Arial" panose="020B0604020202020204" pitchFamily="34" charset="0"/>
              </a:rPr>
              <a:t>?</a:t>
            </a:r>
          </a:p>
          <a:p>
            <a:pPr marL="0" indent="0">
              <a:buNone/>
            </a:pPr>
            <a:r>
              <a:rPr lang="nl-NL"/>
              <a:t>A</a:t>
            </a:r>
            <a:r>
              <a:rPr lang="nl-NL">
                <a:latin typeface="Arial" panose="020B0604020202020204" pitchFamily="34" charset="0"/>
                <a:cs typeface="Arial" panose="020B0604020202020204" pitchFamily="34" charset="0"/>
              </a:rPr>
              <a:t>ls er bij weglaten van het beeld:</a:t>
            </a:r>
          </a:p>
          <a:p>
            <a:r>
              <a:rPr lang="nl-NL">
                <a:latin typeface="Arial" panose="020B0604020202020204" pitchFamily="34" charset="0"/>
                <a:cs typeface="Arial" panose="020B0604020202020204" pitchFamily="34" charset="0"/>
              </a:rPr>
              <a:t>informatie verloren gaat</a:t>
            </a:r>
          </a:p>
          <a:p>
            <a:r>
              <a:rPr lang="nl-NL">
                <a:latin typeface="Arial" panose="020B0604020202020204" pitchFamily="34" charset="0"/>
                <a:cs typeface="Arial" panose="020B0604020202020204" pitchFamily="34" charset="0"/>
              </a:rPr>
              <a:t>functie verloren gaat</a:t>
            </a:r>
          </a:p>
          <a:p>
            <a:pPr marL="0" indent="0">
              <a:buNone/>
            </a:pPr>
            <a:endParaRPr lang="nl-NL"/>
          </a:p>
          <a:p>
            <a:pPr marL="0" indent="0">
              <a:buNone/>
            </a:pPr>
            <a:r>
              <a:rPr lang="nl-NL" b="1"/>
              <a:t>Wanneer niet? </a:t>
            </a:r>
          </a:p>
          <a:p>
            <a:r>
              <a:rPr lang="nl-NL"/>
              <a:t>bedieningselementen, invoer</a:t>
            </a:r>
          </a:p>
          <a:p>
            <a:r>
              <a:rPr lang="nl-NL"/>
              <a:t>test</a:t>
            </a:r>
          </a:p>
          <a:p>
            <a:r>
              <a:rPr lang="nl-NL"/>
              <a:t>zintuigelijk</a:t>
            </a:r>
          </a:p>
          <a:p>
            <a:r>
              <a:rPr lang="nl-NL"/>
              <a:t>CAPTCHA </a:t>
            </a:r>
          </a:p>
          <a:p>
            <a:r>
              <a:rPr lang="nl-NL"/>
              <a:t>decoratie, opmaak, onzichtbaar</a:t>
            </a:r>
          </a:p>
          <a:p>
            <a:r>
              <a:rPr lang="nl-NL"/>
              <a:t>op tijd gebaseerde media (video, audio)</a:t>
            </a:r>
          </a:p>
        </p:txBody>
      </p:sp>
      <p:pic>
        <p:nvPicPr>
          <p:cNvPr id="5" name="Afbeelding 4">
            <a:extLst>
              <a:ext uri="{FF2B5EF4-FFF2-40B4-BE49-F238E27FC236}">
                <a16:creationId xmlns:a16="http://schemas.microsoft.com/office/drawing/2014/main" id="{888A140E-447E-47C7-AEAA-88EB4CFBE5E0}"/>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57699" y="4151394"/>
            <a:ext cx="2192655" cy="668655"/>
          </a:xfrm>
          <a:prstGeom prst="rect">
            <a:avLst/>
          </a:prstGeom>
          <a:noFill/>
          <a:ln>
            <a:noFill/>
          </a:ln>
        </p:spPr>
      </p:pic>
    </p:spTree>
    <p:extLst>
      <p:ext uri="{BB962C8B-B14F-4D97-AF65-F5344CB8AC3E}">
        <p14:creationId xmlns:p14="http://schemas.microsoft.com/office/powerpoint/2010/main" val="4068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Introductie</a:t>
            </a:r>
          </a:p>
        </p:txBody>
      </p:sp>
      <p:pic>
        <p:nvPicPr>
          <p:cNvPr id="4" name="Onlinemedia 3" title="Introductievideo Inclusief Publiceren">
            <a:hlinkClick r:id="" action="ppaction://media"/>
            <a:extLst>
              <a:ext uri="{FF2B5EF4-FFF2-40B4-BE49-F238E27FC236}">
                <a16:creationId xmlns:a16="http://schemas.microsoft.com/office/drawing/2014/main" id="{D862E459-7547-44E7-BFD8-9B286751A900}"/>
              </a:ext>
            </a:extLst>
          </p:cNvPr>
          <p:cNvPicPr>
            <a:picLocks noGrp="1" noRot="1" noChangeAspect="1"/>
          </p:cNvPicPr>
          <p:nvPr>
            <p:ph idx="1"/>
            <a:videoFile r:link="rId1"/>
          </p:nvPr>
        </p:nvPicPr>
        <p:blipFill>
          <a:blip r:embed="rId4"/>
          <a:stretch>
            <a:fillRect/>
          </a:stretch>
        </p:blipFill>
        <p:spPr>
          <a:xfrm>
            <a:off x="0" y="0"/>
            <a:ext cx="12192000" cy="6888945"/>
          </a:xfrm>
          <a:prstGeom prst="rect">
            <a:avLst/>
          </a:prstGeom>
        </p:spPr>
      </p:pic>
    </p:spTree>
    <p:extLst>
      <p:ext uri="{BB962C8B-B14F-4D97-AF65-F5344CB8AC3E}">
        <p14:creationId xmlns:p14="http://schemas.microsoft.com/office/powerpoint/2010/main" val="32489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dirty="0"/>
              <a:t>Beeldbeschrijving</a:t>
            </a:r>
            <a:br>
              <a:rPr lang="nl-NL" dirty="0"/>
            </a:br>
            <a:r>
              <a:rPr lang="nl-NL" sz="2800" dirty="0"/>
              <a:t>afbeeldingen (1/3)</a:t>
            </a:r>
          </a:p>
        </p:txBody>
      </p:sp>
      <p:sp>
        <p:nvSpPr>
          <p:cNvPr id="3" name="Tijdelijke aanduiding voor tekst 2">
            <a:extLst>
              <a:ext uri="{FF2B5EF4-FFF2-40B4-BE49-F238E27FC236}">
                <a16:creationId xmlns:a16="http://schemas.microsoft.com/office/drawing/2014/main" id="{32CB8E53-E46A-4571-9F4B-77603A101F9C}"/>
              </a:ext>
            </a:extLst>
          </p:cNvPr>
          <p:cNvSpPr>
            <a:spLocks noGrp="1"/>
          </p:cNvSpPr>
          <p:nvPr>
            <p:ph type="body" sz="quarter" idx="11"/>
          </p:nvPr>
        </p:nvSpPr>
        <p:spPr/>
        <p:txBody>
          <a:bodyPr>
            <a:normAutofit/>
          </a:bodyPr>
          <a:lstStyle/>
          <a:p>
            <a:r>
              <a:rPr lang="nl-NL">
                <a:latin typeface="Arial" panose="020B0604020202020204" pitchFamily="34" charset="0"/>
                <a:cs typeface="Arial" panose="020B0604020202020204" pitchFamily="34" charset="0"/>
              </a:rPr>
              <a:t>Informatief</a:t>
            </a:r>
            <a:endParaRPr lang="nl-NL"/>
          </a:p>
        </p:txBody>
      </p:sp>
      <p:pic>
        <p:nvPicPr>
          <p:cNvPr id="6" name="Afbeelding 5" descr="Illustratie van een hart met anatomische namen van de onderdelen. ">
            <a:extLst>
              <a:ext uri="{FF2B5EF4-FFF2-40B4-BE49-F238E27FC236}">
                <a16:creationId xmlns:a16="http://schemas.microsoft.com/office/drawing/2014/main" id="{250A7481-87C1-453D-840E-C2294228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47195"/>
            <a:ext cx="5719855" cy="5126242"/>
          </a:xfrm>
          <a:prstGeom prst="rect">
            <a:avLst/>
          </a:prstGeom>
        </p:spPr>
      </p:pic>
    </p:spTree>
    <p:extLst>
      <p:ext uri="{BB962C8B-B14F-4D97-AF65-F5344CB8AC3E}">
        <p14:creationId xmlns:p14="http://schemas.microsoft.com/office/powerpoint/2010/main" val="414729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dirty="0"/>
              <a:t>Beeldbeschrijving</a:t>
            </a:r>
            <a:br>
              <a:rPr lang="nl-NL" dirty="0"/>
            </a:br>
            <a:r>
              <a:rPr lang="nl-NL" sz="2800" dirty="0"/>
              <a:t>afbeeldingen (2/3)</a:t>
            </a:r>
          </a:p>
        </p:txBody>
      </p:sp>
      <p:sp>
        <p:nvSpPr>
          <p:cNvPr id="3" name="Tijdelijke aanduiding voor tekst 2">
            <a:extLst>
              <a:ext uri="{FF2B5EF4-FFF2-40B4-BE49-F238E27FC236}">
                <a16:creationId xmlns:a16="http://schemas.microsoft.com/office/drawing/2014/main" id="{32CB8E53-E46A-4571-9F4B-77603A101F9C}"/>
              </a:ext>
            </a:extLst>
          </p:cNvPr>
          <p:cNvSpPr>
            <a:spLocks noGrp="1"/>
          </p:cNvSpPr>
          <p:nvPr>
            <p:ph type="body" sz="quarter" idx="11"/>
          </p:nvPr>
        </p:nvSpPr>
        <p:spPr/>
        <p:txBody>
          <a:bodyPr>
            <a:normAutofit/>
          </a:bodyPr>
          <a:lstStyle/>
          <a:p>
            <a:r>
              <a:rPr lang="nl-NL"/>
              <a:t>Functioneel</a:t>
            </a:r>
          </a:p>
        </p:txBody>
      </p:sp>
      <p:pic>
        <p:nvPicPr>
          <p:cNvPr id="8" name="Tijdelijke aanduiding voor inhoud 7" descr="Icoontje van EPUB downloadknop">
            <a:extLst>
              <a:ext uri="{FF2B5EF4-FFF2-40B4-BE49-F238E27FC236}">
                <a16:creationId xmlns:a16="http://schemas.microsoft.com/office/drawing/2014/main" id="{491D1C96-D170-4BAD-8DD3-7E99AB669340}"/>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8383689" y="2507860"/>
            <a:ext cx="1296785" cy="1758142"/>
          </a:xfrm>
        </p:spPr>
      </p:pic>
    </p:spTree>
    <p:extLst>
      <p:ext uri="{BB962C8B-B14F-4D97-AF65-F5344CB8AC3E}">
        <p14:creationId xmlns:p14="http://schemas.microsoft.com/office/powerpoint/2010/main" val="252964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dirty="0"/>
              <a:t>Beeldbeschrijving</a:t>
            </a:r>
            <a:br>
              <a:rPr lang="nl-NL" dirty="0"/>
            </a:br>
            <a:r>
              <a:rPr lang="nl-NL" sz="2800" dirty="0"/>
              <a:t>afbeeldingen (3/3)</a:t>
            </a:r>
          </a:p>
        </p:txBody>
      </p:sp>
      <p:sp>
        <p:nvSpPr>
          <p:cNvPr id="3" name="Tijdelijke aanduiding voor tekst 2">
            <a:extLst>
              <a:ext uri="{FF2B5EF4-FFF2-40B4-BE49-F238E27FC236}">
                <a16:creationId xmlns:a16="http://schemas.microsoft.com/office/drawing/2014/main" id="{32CB8E53-E46A-4571-9F4B-77603A101F9C}"/>
              </a:ext>
            </a:extLst>
          </p:cNvPr>
          <p:cNvSpPr>
            <a:spLocks noGrp="1"/>
          </p:cNvSpPr>
          <p:nvPr>
            <p:ph type="body" sz="quarter" idx="11"/>
          </p:nvPr>
        </p:nvSpPr>
        <p:spPr/>
        <p:txBody>
          <a:bodyPr>
            <a:normAutofit/>
          </a:bodyPr>
          <a:lstStyle/>
          <a:p>
            <a:r>
              <a:rPr lang="nl-NL"/>
              <a:t>Decoratief</a:t>
            </a:r>
          </a:p>
        </p:txBody>
      </p:sp>
      <p:pic>
        <p:nvPicPr>
          <p:cNvPr id="6" name="Afbeelding 5" descr="Meerdere rijen van meters lange planken gevuld met boeken. Beeldvullend. ">
            <a:extLst>
              <a:ext uri="{FF2B5EF4-FFF2-40B4-BE49-F238E27FC236}">
                <a16:creationId xmlns:a16="http://schemas.microsoft.com/office/drawing/2014/main" id="{B8C60DD5-5D50-4023-9FB3-10E0EAE58D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310" y="497205"/>
            <a:ext cx="5444490" cy="3287026"/>
          </a:xfrm>
          <a:prstGeom prst="rect">
            <a:avLst/>
          </a:prstGeom>
          <a:noFill/>
          <a:ln>
            <a:noFill/>
          </a:ln>
        </p:spPr>
      </p:pic>
    </p:spTree>
    <p:extLst>
      <p:ext uri="{BB962C8B-B14F-4D97-AF65-F5344CB8AC3E}">
        <p14:creationId xmlns:p14="http://schemas.microsoft.com/office/powerpoint/2010/main" val="381195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DFA170C-1820-4567-8D2E-24AE5AA94F59}"/>
              </a:ext>
            </a:extLst>
          </p:cNvPr>
          <p:cNvSpPr>
            <a:spLocks noGrp="1"/>
          </p:cNvSpPr>
          <p:nvPr>
            <p:ph type="title"/>
          </p:nvPr>
        </p:nvSpPr>
        <p:spPr/>
        <p:txBody>
          <a:bodyPr/>
          <a:lstStyle/>
          <a:p>
            <a:r>
              <a:rPr lang="nl-NL" dirty="0"/>
              <a:t>Beeldbeschrijving</a:t>
            </a:r>
            <a:br>
              <a:rPr lang="nl-NL" dirty="0"/>
            </a:br>
            <a:r>
              <a:rPr lang="nl-NL" sz="2800" dirty="0"/>
              <a:t>technieken (1/2)</a:t>
            </a:r>
          </a:p>
        </p:txBody>
      </p:sp>
      <p:sp>
        <p:nvSpPr>
          <p:cNvPr id="2" name="Tijdelijke aanduiding voor inhoud 1">
            <a:extLst>
              <a:ext uri="{FF2B5EF4-FFF2-40B4-BE49-F238E27FC236}">
                <a16:creationId xmlns:a16="http://schemas.microsoft.com/office/drawing/2014/main" id="{C5033367-40AA-42FD-B5CB-2C89513B5D2F}"/>
              </a:ext>
            </a:extLst>
          </p:cNvPr>
          <p:cNvSpPr>
            <a:spLocks noGrp="1"/>
          </p:cNvSpPr>
          <p:nvPr>
            <p:ph idx="10"/>
          </p:nvPr>
        </p:nvSpPr>
        <p:spPr/>
        <p:txBody>
          <a:bodyPr>
            <a:normAutofit lnSpcReduction="10000"/>
          </a:bodyPr>
          <a:lstStyle/>
          <a:p>
            <a:pPr marL="0" indent="0">
              <a:buNone/>
            </a:pPr>
            <a:r>
              <a:rPr lang="nl-NL" b="1">
                <a:latin typeface="Arial" panose="020B0604020202020204" pitchFamily="34" charset="0"/>
                <a:cs typeface="Arial" panose="020B0604020202020204" pitchFamily="34" charset="0"/>
              </a:rPr>
              <a:t>Mogelijke technieken</a:t>
            </a:r>
          </a:p>
          <a:p>
            <a:pPr marL="0" indent="0">
              <a:buNone/>
            </a:pPr>
            <a:endParaRPr lang="nl-NL">
              <a:latin typeface="Arial" panose="020B0604020202020204" pitchFamily="34" charset="0"/>
              <a:cs typeface="Arial" panose="020B0604020202020204" pitchFamily="34" charset="0"/>
            </a:endParaRPr>
          </a:p>
          <a:p>
            <a:r>
              <a:rPr lang="nl-NL">
                <a:latin typeface="Arial" panose="020B0604020202020204" pitchFamily="34" charset="0"/>
                <a:cs typeface="Arial" panose="020B0604020202020204" pitchFamily="34" charset="0"/>
              </a:rPr>
              <a:t>Alternatieve tekst</a:t>
            </a:r>
          </a:p>
          <a:p>
            <a:pPr lvl="1"/>
            <a:r>
              <a:rPr lang="nl-NL">
                <a:latin typeface="Arial" panose="020B0604020202020204" pitchFamily="34" charset="0"/>
                <a:cs typeface="Arial" panose="020B0604020202020204" pitchFamily="34" charset="0"/>
              </a:rPr>
              <a:t>in eigenschappen afbeelding (alt)</a:t>
            </a:r>
          </a:p>
          <a:p>
            <a:pPr lvl="1"/>
            <a:r>
              <a:rPr lang="nl-NL">
                <a:latin typeface="Arial" panose="020B0604020202020204" pitchFamily="34" charset="0"/>
                <a:cs typeface="Arial" panose="020B0604020202020204" pitchFamily="34" charset="0"/>
              </a:rPr>
              <a:t>waarneembaar met hulptechnologie</a:t>
            </a:r>
          </a:p>
          <a:p>
            <a:pPr lvl="1"/>
            <a:endParaRPr lang="nl-NL">
              <a:latin typeface="Arial" panose="020B0604020202020204" pitchFamily="34" charset="0"/>
              <a:cs typeface="Arial" panose="020B0604020202020204" pitchFamily="34" charset="0"/>
            </a:endParaRPr>
          </a:p>
          <a:p>
            <a:r>
              <a:rPr lang="nl-NL">
                <a:latin typeface="Arial" panose="020B0604020202020204" pitchFamily="34" charset="0"/>
                <a:cs typeface="Arial" panose="020B0604020202020204" pitchFamily="34" charset="0"/>
              </a:rPr>
              <a:t>Lange beeldbeschrijving</a:t>
            </a:r>
          </a:p>
          <a:p>
            <a:pPr lvl="1"/>
            <a:r>
              <a:rPr lang="nl-NL"/>
              <a:t>best practice: onder afbeelding (uitklapbaar, optioneel) </a:t>
            </a:r>
          </a:p>
          <a:p>
            <a:pPr lvl="1"/>
            <a:r>
              <a:rPr lang="nl-NL"/>
              <a:t>of: o</a:t>
            </a:r>
            <a:r>
              <a:rPr lang="nl-NL">
                <a:latin typeface="Arial" panose="020B0604020202020204" pitchFamily="34" charset="0"/>
                <a:cs typeface="Arial" panose="020B0604020202020204" pitchFamily="34" charset="0"/>
              </a:rPr>
              <a:t>p andere pagina (navigeerbaar)</a:t>
            </a:r>
          </a:p>
          <a:p>
            <a:pPr lvl="1"/>
            <a:r>
              <a:rPr lang="nl-NL"/>
              <a:t>waarneembaar voor iedereen</a:t>
            </a:r>
          </a:p>
          <a:p>
            <a:pPr marL="457200" lvl="1" indent="0">
              <a:buNone/>
            </a:pPr>
            <a:endParaRPr lang="nl-NL">
              <a:latin typeface="Arial" panose="020B0604020202020204" pitchFamily="34" charset="0"/>
              <a:cs typeface="Arial" panose="020B0604020202020204" pitchFamily="34" charset="0"/>
            </a:endParaRPr>
          </a:p>
          <a:p>
            <a:r>
              <a:rPr lang="nl-NL">
                <a:latin typeface="Arial" panose="020B0604020202020204" pitchFamily="34" charset="0"/>
                <a:cs typeface="Arial" panose="020B0604020202020204" pitchFamily="34" charset="0"/>
              </a:rPr>
              <a:t>Lopende tekst</a:t>
            </a:r>
          </a:p>
          <a:p>
            <a:pPr lvl="1"/>
            <a:r>
              <a:rPr lang="nl-NL">
                <a:latin typeface="Arial" panose="020B0604020202020204" pitchFamily="34" charset="0"/>
                <a:cs typeface="Arial" panose="020B0604020202020204" pitchFamily="34" charset="0"/>
              </a:rPr>
              <a:t>in lopende tekst nabij de </a:t>
            </a:r>
            <a:r>
              <a:rPr lang="nl-NL"/>
              <a:t>afbeelding</a:t>
            </a:r>
          </a:p>
          <a:p>
            <a:pPr lvl="1"/>
            <a:r>
              <a:rPr lang="nl-NL"/>
              <a:t>waarneembaar voor iedereen</a:t>
            </a:r>
          </a:p>
        </p:txBody>
      </p:sp>
    </p:spTree>
    <p:extLst>
      <p:ext uri="{BB962C8B-B14F-4D97-AF65-F5344CB8AC3E}">
        <p14:creationId xmlns:p14="http://schemas.microsoft.com/office/powerpoint/2010/main" val="198970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DFA170C-1820-4567-8D2E-24AE5AA94F59}"/>
              </a:ext>
            </a:extLst>
          </p:cNvPr>
          <p:cNvSpPr>
            <a:spLocks noGrp="1"/>
          </p:cNvSpPr>
          <p:nvPr>
            <p:ph type="title"/>
          </p:nvPr>
        </p:nvSpPr>
        <p:spPr/>
        <p:txBody>
          <a:bodyPr/>
          <a:lstStyle/>
          <a:p>
            <a:r>
              <a:rPr lang="nl-NL" dirty="0"/>
              <a:t>Beeldbeschrijving</a:t>
            </a:r>
            <a:br>
              <a:rPr lang="nl-NL" dirty="0"/>
            </a:br>
            <a:r>
              <a:rPr lang="nl-NL" sz="2800" dirty="0"/>
              <a:t>technieken (2/2)</a:t>
            </a:r>
          </a:p>
        </p:txBody>
      </p:sp>
      <p:sp>
        <p:nvSpPr>
          <p:cNvPr id="2" name="Tijdelijke aanduiding voor inhoud 1">
            <a:extLst>
              <a:ext uri="{FF2B5EF4-FFF2-40B4-BE49-F238E27FC236}">
                <a16:creationId xmlns:a16="http://schemas.microsoft.com/office/drawing/2014/main" id="{C5033367-40AA-42FD-B5CB-2C89513B5D2F}"/>
              </a:ext>
            </a:extLst>
          </p:cNvPr>
          <p:cNvSpPr>
            <a:spLocks noGrp="1"/>
          </p:cNvSpPr>
          <p:nvPr>
            <p:ph idx="10"/>
          </p:nvPr>
        </p:nvSpPr>
        <p:spPr>
          <a:xfrm>
            <a:off x="6121842" y="214684"/>
            <a:ext cx="5820354" cy="6186116"/>
          </a:xfrm>
          <a:ln>
            <a:solidFill>
              <a:schemeClr val="tx1"/>
            </a:solidFill>
          </a:ln>
        </p:spPr>
        <p:txBody>
          <a:bodyPr>
            <a:noAutofit/>
          </a:bodyPr>
          <a:lstStyle/>
          <a:p>
            <a:pPr marL="0" indent="0">
              <a:lnSpc>
                <a:spcPct val="107000"/>
              </a:lnSpc>
              <a:spcBef>
                <a:spcPts val="1200"/>
              </a:spcBef>
              <a:buNone/>
            </a:pPr>
            <a:r>
              <a:rPr lang="en-GB" sz="1400" b="1" dirty="0" err="1">
                <a:effectLst/>
                <a:ea typeface="Calibri" panose="020F0502020204030204" pitchFamily="34" charset="0"/>
              </a:rPr>
              <a:t>Alternatieve</a:t>
            </a:r>
            <a:r>
              <a:rPr lang="en-GB" sz="1400" b="1" dirty="0">
                <a:effectLst/>
                <a:ea typeface="Calibri" panose="020F0502020204030204" pitchFamily="34" charset="0"/>
              </a:rPr>
              <a:t> </a:t>
            </a:r>
            <a:r>
              <a:rPr lang="en-GB" sz="1400" b="1" dirty="0" err="1">
                <a:effectLst/>
                <a:ea typeface="Calibri" panose="020F0502020204030204" pitchFamily="34" charset="0"/>
              </a:rPr>
              <a:t>tekst</a:t>
            </a:r>
            <a:endParaRPr lang="en-GB" sz="1400" b="1" dirty="0">
              <a:ea typeface="Calibri" panose="020F0502020204030204" pitchFamily="34" charset="0"/>
            </a:endParaRPr>
          </a:p>
          <a:p>
            <a:pPr marL="0" indent="0">
              <a:lnSpc>
                <a:spcPct val="107000"/>
              </a:lnSpc>
              <a:spcBef>
                <a:spcPts val="1200"/>
              </a:spcBef>
              <a:spcAft>
                <a:spcPts val="800"/>
              </a:spcAft>
              <a:buNone/>
            </a:pPr>
            <a:r>
              <a:rPr lang="en-GB" sz="1200" dirty="0">
                <a:solidFill>
                  <a:srgbClr val="000096"/>
                </a:solidFill>
                <a:highlight>
                  <a:srgbClr val="FFFFFF"/>
                </a:highlight>
                <a:latin typeface="Courier New" panose="02070309020205020404" pitchFamily="49" charset="0"/>
                <a:cs typeface="Times New Roman" panose="02020603050405020304" pitchFamily="18" charset="0"/>
              </a:rPr>
              <a:t>&lt;</a:t>
            </a:r>
            <a:r>
              <a:rPr lang="en-GB" sz="1200" dirty="0" err="1">
                <a:solidFill>
                  <a:srgbClr val="000096"/>
                </a:solidFill>
                <a:highlight>
                  <a:srgbClr val="FFFFFF"/>
                </a:highlight>
                <a:latin typeface="Courier New" panose="02070309020205020404" pitchFamily="49" charset="0"/>
                <a:cs typeface="Times New Roman" panose="02020603050405020304" pitchFamily="18" charset="0"/>
              </a:rPr>
              <a:t>img</a:t>
            </a:r>
            <a:r>
              <a:rPr lang="en-GB" sz="1200" dirty="0">
                <a:solidFill>
                  <a:srgbClr val="000096"/>
                </a:solidFill>
                <a:highlight>
                  <a:srgbClr val="FFFFFF"/>
                </a:highlight>
                <a:latin typeface="Courier New" panose="02070309020205020404" pitchFamily="49" charset="0"/>
                <a:cs typeface="Times New Roman" panose="02020603050405020304" pitchFamily="18" charset="0"/>
              </a:rPr>
              <a:t> </a:t>
            </a:r>
            <a:r>
              <a:rPr lang="en-GB" sz="1200" dirty="0" err="1">
                <a:solidFill>
                  <a:schemeClr val="bg2">
                    <a:lumMod val="10000"/>
                  </a:schemeClr>
                </a:solidFill>
                <a:highlight>
                  <a:srgbClr val="FFFFFF"/>
                </a:highlight>
                <a:latin typeface="Courier New" panose="02070309020205020404" pitchFamily="49" charset="0"/>
                <a:cs typeface="Times New Roman" panose="02020603050405020304" pitchFamily="18" charset="0"/>
              </a:rPr>
              <a:t>src</a:t>
            </a:r>
            <a:r>
              <a:rPr lang="en-GB" sz="1200" dirty="0">
                <a:solidFill>
                  <a:schemeClr val="bg2">
                    <a:lumMod val="10000"/>
                  </a:schemeClr>
                </a:solidFill>
                <a:highlight>
                  <a:srgbClr val="FFFFFF"/>
                </a:highlight>
                <a:latin typeface="Courier New" panose="02070309020205020404" pitchFamily="49" charset="0"/>
                <a:cs typeface="Times New Roman" panose="02020603050405020304" pitchFamily="18" charset="0"/>
              </a:rPr>
              <a:t>=</a:t>
            </a:r>
            <a:r>
              <a:rPr lang="en-GB" sz="1200" dirty="0">
                <a:solidFill>
                  <a:srgbClr val="993300"/>
                </a:solidFill>
                <a:highlight>
                  <a:srgbClr val="FFFFFF"/>
                </a:highlight>
                <a:latin typeface="Courier New" panose="02070309020205020404" pitchFamily="49" charset="0"/>
                <a:cs typeface="Times New Roman" panose="02020603050405020304" pitchFamily="18" charset="0"/>
              </a:rPr>
              <a:t>"doorsnede-dijk.jpg"</a:t>
            </a:r>
            <a:r>
              <a:rPr lang="en-GB" sz="1200" dirty="0">
                <a:solidFill>
                  <a:srgbClr val="000096"/>
                </a:solidFill>
                <a:highlight>
                  <a:srgbClr val="FFFFFF"/>
                </a:highlight>
                <a:latin typeface="Courier New" panose="02070309020205020404" pitchFamily="49" charset="0"/>
                <a:cs typeface="Times New Roman" panose="02020603050405020304" pitchFamily="18" charset="0"/>
              </a:rPr>
              <a:t> </a:t>
            </a:r>
            <a:r>
              <a:rPr lang="en-GB" sz="1200" dirty="0">
                <a:solidFill>
                  <a:schemeClr val="bg2">
                    <a:lumMod val="10000"/>
                  </a:schemeClr>
                </a:solidFill>
                <a:highlight>
                  <a:srgbClr val="FFFFFF"/>
                </a:highlight>
                <a:latin typeface="Courier New" panose="02070309020205020404" pitchFamily="49" charset="0"/>
                <a:cs typeface="Times New Roman" panose="02020603050405020304" pitchFamily="18" charset="0"/>
              </a:rPr>
              <a:t>alt=</a:t>
            </a:r>
            <a:r>
              <a:rPr lang="en-GB" sz="1200" dirty="0">
                <a:solidFill>
                  <a:srgbClr val="993300"/>
                </a:solidFill>
                <a:highlight>
                  <a:srgbClr val="FFFFFF"/>
                </a:highlight>
                <a:latin typeface="Courier New" panose="02070309020205020404" pitchFamily="49" charset="0"/>
                <a:cs typeface="Times New Roman" panose="02020603050405020304" pitchFamily="18" charset="0"/>
              </a:rPr>
              <a:t>"</a:t>
            </a:r>
            <a:r>
              <a:rPr lang="nl-NL" sz="1200" dirty="0">
                <a:solidFill>
                  <a:srgbClr val="993300"/>
                </a:solidFill>
                <a:highlight>
                  <a:srgbClr val="FFFFFF"/>
                </a:highlight>
                <a:latin typeface="Courier New" panose="02070309020205020404" pitchFamily="49" charset="0"/>
                <a:cs typeface="Times New Roman" panose="02020603050405020304" pitchFamily="18" charset="0"/>
              </a:rPr>
              <a:t>Tekening van een doorsnede van een dijk.</a:t>
            </a:r>
            <a:r>
              <a:rPr lang="en-GB" sz="1200" dirty="0">
                <a:solidFill>
                  <a:srgbClr val="993300"/>
                </a:solidFill>
                <a:highlight>
                  <a:srgbClr val="FFFFFF"/>
                </a:highlight>
                <a:latin typeface="Courier New" panose="02070309020205020404" pitchFamily="49" charset="0"/>
                <a:cs typeface="Times New Roman" panose="02020603050405020304" pitchFamily="18" charset="0"/>
              </a:rPr>
              <a:t>"</a:t>
            </a:r>
            <a:r>
              <a:rPr lang="en-GB" sz="1200" dirty="0">
                <a:solidFill>
                  <a:srgbClr val="000096"/>
                </a:solidFill>
                <a:highlight>
                  <a:srgbClr val="FFFFFF"/>
                </a:highlight>
                <a:latin typeface="Courier New" panose="02070309020205020404" pitchFamily="49" charset="0"/>
                <a:cs typeface="Times New Roman" panose="02020603050405020304" pitchFamily="18" charset="0"/>
              </a:rPr>
              <a:t> /&gt;</a:t>
            </a:r>
            <a:endParaRPr lang="en-US" sz="1200" b="1" dirty="0">
              <a:highlight>
                <a:srgbClr val="FFFFFF"/>
              </a:highlight>
              <a:ea typeface="Calibri" panose="020F0502020204030204" pitchFamily="34" charset="0"/>
            </a:endParaRPr>
          </a:p>
          <a:p>
            <a:pPr marL="0" indent="0">
              <a:lnSpc>
                <a:spcPct val="107000"/>
              </a:lnSpc>
              <a:spcBef>
                <a:spcPts val="0"/>
              </a:spcBef>
              <a:buNone/>
            </a:pPr>
            <a:r>
              <a:rPr lang="en-US" sz="1400" b="1" dirty="0">
                <a:highlight>
                  <a:srgbClr val="FFFFFF"/>
                </a:highlight>
                <a:ea typeface="Calibri" panose="020F0502020204030204" pitchFamily="34" charset="0"/>
              </a:rPr>
              <a:t>Lange </a:t>
            </a:r>
            <a:r>
              <a:rPr lang="en-US" sz="1400" b="1" dirty="0" err="1">
                <a:highlight>
                  <a:srgbClr val="FFFFFF"/>
                </a:highlight>
                <a:ea typeface="Calibri" panose="020F0502020204030204" pitchFamily="34" charset="0"/>
              </a:rPr>
              <a:t>beeldbeschrijving</a:t>
            </a:r>
            <a:endParaRPr lang="en-US" sz="1400" b="1" dirty="0">
              <a:highlight>
                <a:srgbClr val="FFFFFF"/>
              </a:highlight>
              <a:ea typeface="Calibri" panose="020F0502020204030204" pitchFamily="34" charset="0"/>
            </a:endParaRPr>
          </a:p>
          <a:p>
            <a:pPr marL="0" indent="0" defTabSz="622300">
              <a:lnSpc>
                <a:spcPct val="107000"/>
              </a:lnSpc>
              <a:spcAft>
                <a:spcPts val="800"/>
              </a:spcAft>
              <a:buNone/>
              <a:tabLst>
                <a:tab pos="355600" algn="l"/>
              </a:tabLst>
            </a:pP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&lt;figure&gt;</a:t>
            </a:r>
            <a:b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a:t>
            </a:r>
            <a:r>
              <a:rPr lang="en-US" sz="1200" dirty="0" err="1">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img</a:t>
            </a:r>
            <a:r>
              <a:rPr lang="en-US" sz="1200" dirty="0">
                <a:solidFill>
                  <a:srgbClr val="F5844C"/>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err="1">
                <a:solidFill>
                  <a:schemeClr val="bg2">
                    <a:lumMod val="10000"/>
                  </a:schemeClr>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src</a:t>
            </a:r>
            <a:r>
              <a:rPr lang="en-US" sz="1200" dirty="0">
                <a:solidFill>
                  <a:schemeClr val="bg2">
                    <a:lumMod val="10000"/>
                  </a:schemeClr>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a:t>
            </a:r>
            <a:r>
              <a:rPr lang="en-US" sz="1200" dirty="0">
                <a:solidFill>
                  <a:srgbClr val="9933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"image1.jpg"</a:t>
            </a:r>
            <a:r>
              <a:rPr lang="en-US" sz="1200" dirty="0">
                <a:solidFill>
                  <a:srgbClr val="F5844C"/>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chemeClr val="bg2">
                    <a:lumMod val="10000"/>
                  </a:schemeClr>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aria-details=</a:t>
            </a:r>
            <a:r>
              <a:rPr lang="en-US" sz="1200" dirty="0">
                <a:solidFill>
                  <a:srgbClr val="9933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"desc-01"</a:t>
            </a:r>
            <a:r>
              <a:rPr lang="en-US" sz="1200" dirty="0">
                <a:solidFill>
                  <a:srgbClr val="F5844C"/>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chemeClr val="bg2">
                    <a:lumMod val="10000"/>
                  </a:schemeClr>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alt=</a:t>
            </a:r>
            <a:r>
              <a:rPr lang="en-US" sz="1200" dirty="0">
                <a:solidFill>
                  <a:srgbClr val="9933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a:t>
            </a:r>
            <a:r>
              <a:rPr lang="nl-NL" sz="1200" dirty="0">
                <a:solidFill>
                  <a:srgbClr val="993300"/>
                </a:solidFill>
                <a:highlight>
                  <a:srgbClr val="FFFFFF"/>
                </a:highlight>
                <a:latin typeface="Courier New" panose="02070309020205020404" pitchFamily="49" charset="0"/>
                <a:cs typeface="Times New Roman" panose="02020603050405020304" pitchFamily="18" charset="0"/>
              </a:rPr>
              <a:t> Tekening van een doorsnede van een dijk.</a:t>
            </a:r>
            <a:r>
              <a:rPr lang="en-US" sz="1200" dirty="0">
                <a:solidFill>
                  <a:srgbClr val="9933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a:t>
            </a:r>
            <a:r>
              <a:rPr lang="en-US" sz="1200" dirty="0">
                <a:solidFill>
                  <a:srgbClr val="F5844C"/>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/&gt;</a:t>
            </a:r>
            <a:b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&lt;/figure&gt;</a:t>
            </a:r>
            <a:b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&lt;details</a:t>
            </a:r>
            <a:r>
              <a:rPr lang="en-US" sz="1200" dirty="0">
                <a:solidFill>
                  <a:srgbClr val="F5844C"/>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chemeClr val="bg2">
                    <a:lumMod val="10000"/>
                  </a:schemeClr>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id=</a:t>
            </a:r>
            <a:r>
              <a:rPr lang="en-US" sz="1200" dirty="0">
                <a:solidFill>
                  <a:srgbClr val="9933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"desc-01"</a:t>
            </a: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&gt;</a:t>
            </a:r>
            <a:b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&lt;summary&gt;</a:t>
            </a:r>
            <a: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Lange </a:t>
            </a:r>
            <a:r>
              <a:rPr lang="en-US" sz="1200" dirty="0" err="1">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beeldbeschrijving</a:t>
            </a: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&lt;/summary&gt;</a:t>
            </a:r>
            <a:b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r>
              <a:rPr lang="en-US" sz="1200" dirty="0">
                <a:solidFill>
                  <a:srgbClr val="000096"/>
                </a:solidFill>
                <a:highlight>
                  <a:srgbClr val="FFFFFF"/>
                </a:highlight>
                <a:latin typeface="Courier New" panose="02070309020205020404" pitchFamily="49" charset="0"/>
                <a:cs typeface="Times New Roman" panose="02020603050405020304" pitchFamily="18" charset="0"/>
              </a:rPr>
              <a:t>&lt;h1&gt;</a:t>
            </a:r>
            <a:r>
              <a:rPr lang="nl-NL" sz="1200" dirty="0">
                <a:highlight>
                  <a:srgbClr val="FFFFFF"/>
                </a:highlight>
                <a:latin typeface="Courier New" panose="02070309020205020404" pitchFamily="49" charset="0"/>
                <a:cs typeface="Times New Roman" panose="02020603050405020304" pitchFamily="18" charset="0"/>
              </a:rPr>
              <a:t>Tekening van een doorsnede van een dijk.</a:t>
            </a:r>
            <a:r>
              <a:rPr lang="nl-NL" sz="1200" dirty="0">
                <a:solidFill>
                  <a:srgbClr val="000096"/>
                </a:solidFill>
                <a:highlight>
                  <a:srgbClr val="FFFFFF"/>
                </a:highlight>
                <a:latin typeface="Courier New" panose="02070309020205020404" pitchFamily="49" charset="0"/>
                <a:cs typeface="Times New Roman" panose="02020603050405020304" pitchFamily="18" charset="0"/>
              </a:rPr>
              <a:t>&lt;/h1&gt;</a:t>
            </a:r>
            <a:br>
              <a:rPr lang="nl-NL" sz="1200" dirty="0">
                <a:solidFill>
                  <a:srgbClr val="000096"/>
                </a:solidFill>
                <a:highlight>
                  <a:srgbClr val="FFFFFF"/>
                </a:highlight>
                <a:latin typeface="Courier New" panose="02070309020205020404" pitchFamily="49" charset="0"/>
                <a:cs typeface="Times New Roman" panose="02020603050405020304" pitchFamily="18" charset="0"/>
              </a:rPr>
            </a:br>
            <a:r>
              <a:rPr lang="nl-NL" sz="1200" dirty="0">
                <a:solidFill>
                  <a:srgbClr val="000096"/>
                </a:solidFill>
                <a:highlight>
                  <a:srgbClr val="FFFFFF"/>
                </a:highlight>
                <a:latin typeface="Courier New" panose="02070309020205020404" pitchFamily="49" charset="0"/>
                <a:cs typeface="Times New Roman" panose="02020603050405020304" pitchFamily="18" charset="0"/>
              </a:rPr>
              <a:t>	&lt;p&gt;</a:t>
            </a:r>
            <a:r>
              <a:rPr lang="nl-NL" sz="1200" dirty="0">
                <a:highlight>
                  <a:srgbClr val="FFFFFF"/>
                </a:highlight>
                <a:latin typeface="Courier New" panose="02070309020205020404" pitchFamily="49" charset="0"/>
                <a:cs typeface="Times New Roman" panose="02020603050405020304" pitchFamily="18" charset="0"/>
              </a:rPr>
              <a:t>Het hoogste </a:t>
            </a:r>
            <a:r>
              <a:rPr lang="nl-NL" sz="1200" dirty="0">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deel van de dijk heet de kruin. Het deel 			aan de kant van het water heet buitendijks en het deel 		aan de kant van het land heet binnendijks. Op de 			tekening is de dijk in zes stukken verdeeld. Elk deel 			heeft een naam en nummer.</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&lt;/p&gt;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&lt;p&gt;</a:t>
            </a:r>
            <a:r>
              <a:rPr lang="nl-NL" sz="1200" dirty="0">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Het buitendijkse deel loopt vanaf de bodem van het 			water schuin naar boven tot aan de kruin.</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&lt;/p&gt;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a:t>
            </a:r>
            <a:r>
              <a:rPr lang="nl-NL" sz="1200" dirty="0" err="1">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ol</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&lt;li&gt;</a:t>
            </a:r>
            <a:r>
              <a:rPr lang="nl-NL" sz="1200" dirty="0">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De buitenteen is het onderste deel, dat onder 			    water staat</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&lt;/li&gt;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&lt;li&gt;</a:t>
            </a:r>
            <a:r>
              <a:rPr lang="nl-NL" sz="1200" dirty="0">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Het buitentalud is het deel dat boven het water 			    uitsteekt</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&lt;/li&gt;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a:t>
            </a:r>
            <a:r>
              <a:rPr lang="nl-NL" sz="1200" dirty="0" err="1">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ol</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&lt;p&gt;</a:t>
            </a:r>
            <a:r>
              <a:rPr lang="nl-NL" sz="1200" dirty="0">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De kruin bovenop loopt vlak.</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&lt;/p&gt;</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a:t>
            </a:r>
            <a:b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	&lt;p&gt;</a:t>
            </a:r>
            <a:r>
              <a:rPr lang="nl-NL" sz="1200" dirty="0">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De delen 2 tot en met 6 zijn begroeid met gras.</a:t>
            </a:r>
            <a:r>
              <a:rPr lang="nl-NL"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&lt;/p&gt;</a:t>
            </a:r>
            <a:br>
              <a:rPr lang="en-US" sz="1200" dirty="0">
                <a:solidFill>
                  <a:srgbClr val="000000"/>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br>
            <a:r>
              <a:rPr lang="en-US" sz="1200" dirty="0">
                <a:solidFill>
                  <a:srgbClr val="000096"/>
                </a:solidFill>
                <a:effectLst/>
                <a:highlight>
                  <a:srgbClr val="FFFFFF"/>
                </a:highlight>
                <a:latin typeface="Courier New" panose="02070309020205020404" pitchFamily="49" charset="0"/>
                <a:ea typeface="Calibri" panose="020F0502020204030204" pitchFamily="34" charset="0"/>
                <a:cs typeface="Times New Roman" panose="02020603050405020304" pitchFamily="18" charset="0"/>
              </a:rPr>
              <a:t>&lt;/details&gt;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25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r>
              <a:rPr lang="nl-NL" sz="2800" dirty="0"/>
              <a:t>opdracht 2</a:t>
            </a:r>
            <a:endParaRPr lang="nl-NL" sz="40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59632"/>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6344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0304BA-CF14-4296-B320-54F3A025ADA2}"/>
              </a:ext>
            </a:extLst>
          </p:cNvPr>
          <p:cNvSpPr>
            <a:spLocks noGrp="1"/>
          </p:cNvSpPr>
          <p:nvPr>
            <p:ph type="title"/>
          </p:nvPr>
        </p:nvSpPr>
        <p:spPr/>
        <p:txBody>
          <a:bodyPr/>
          <a:lstStyle/>
          <a:p>
            <a:r>
              <a:rPr lang="nl-NL" dirty="0"/>
              <a:t>Beeldbeschrijving</a:t>
            </a:r>
            <a:br>
              <a:rPr lang="nl-NL" dirty="0"/>
            </a:br>
            <a:r>
              <a:rPr lang="nl-NL" sz="2800" dirty="0"/>
              <a:t>Opdracht 2.1</a:t>
            </a:r>
            <a:endParaRPr lang="nl-NL" dirty="0"/>
          </a:p>
        </p:txBody>
      </p:sp>
      <p:sp>
        <p:nvSpPr>
          <p:cNvPr id="3" name="Tijdelijke aanduiding voor tekst 2">
            <a:extLst>
              <a:ext uri="{FF2B5EF4-FFF2-40B4-BE49-F238E27FC236}">
                <a16:creationId xmlns:a16="http://schemas.microsoft.com/office/drawing/2014/main" id="{302CD555-DA97-480D-9975-9EEC5F1E0A62}"/>
              </a:ext>
            </a:extLst>
          </p:cNvPr>
          <p:cNvSpPr>
            <a:spLocks noGrp="1"/>
          </p:cNvSpPr>
          <p:nvPr>
            <p:ph type="body" sz="quarter" idx="11"/>
          </p:nvPr>
        </p:nvSpPr>
        <p:spPr/>
        <p:txBody>
          <a:bodyPr>
            <a:normAutofit/>
          </a:bodyPr>
          <a:lstStyle/>
          <a:p>
            <a:r>
              <a:rPr lang="nl-NL">
                <a:latin typeface="Arial" panose="020B0604020202020204" pitchFamily="34" charset="0"/>
                <a:cs typeface="Arial" panose="020B0604020202020204" pitchFamily="34" charset="0"/>
              </a:rPr>
              <a:t>Beschrijf voor iemand die blind is en nooit heeft kunnen zien wat op de afbeelding te zien is.</a:t>
            </a:r>
          </a:p>
          <a:p>
            <a:endParaRPr lang="nl-NL">
              <a:latin typeface="Arial" panose="020B0604020202020204" pitchFamily="34" charset="0"/>
              <a:cs typeface="Arial" panose="020B0604020202020204" pitchFamily="34" charset="0"/>
            </a:endParaRPr>
          </a:p>
          <a:p>
            <a:r>
              <a:rPr lang="nl-NL">
                <a:latin typeface="Arial" panose="020B0604020202020204" pitchFamily="34" charset="0"/>
                <a:cs typeface="Arial" panose="020B0604020202020204" pitchFamily="34" charset="0"/>
              </a:rPr>
              <a:t>3 minuten om te noteren</a:t>
            </a:r>
          </a:p>
        </p:txBody>
      </p:sp>
      <p:pic>
        <p:nvPicPr>
          <p:cNvPr id="7" name="Afbeelding 6" descr="Fot van de Eiffeltoren verlicht in de nacht. ">
            <a:extLst>
              <a:ext uri="{FF2B5EF4-FFF2-40B4-BE49-F238E27FC236}">
                <a16:creationId xmlns:a16="http://schemas.microsoft.com/office/drawing/2014/main" id="{FE109554-3C2B-4CB1-A88E-EE01BB4186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275" y="214684"/>
            <a:ext cx="4320540" cy="6344866"/>
          </a:xfrm>
          <a:prstGeom prst="rect">
            <a:avLst/>
          </a:prstGeom>
          <a:noFill/>
          <a:ln>
            <a:noFill/>
          </a:ln>
        </p:spPr>
      </p:pic>
    </p:spTree>
    <p:extLst>
      <p:ext uri="{BB962C8B-B14F-4D97-AF65-F5344CB8AC3E}">
        <p14:creationId xmlns:p14="http://schemas.microsoft.com/office/powerpoint/2010/main" val="25812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0304BA-CF14-4296-B320-54F3A025ADA2}"/>
              </a:ext>
            </a:extLst>
          </p:cNvPr>
          <p:cNvSpPr>
            <a:spLocks noGrp="1"/>
          </p:cNvSpPr>
          <p:nvPr>
            <p:ph type="title"/>
          </p:nvPr>
        </p:nvSpPr>
        <p:spPr/>
        <p:txBody>
          <a:bodyPr/>
          <a:lstStyle/>
          <a:p>
            <a:r>
              <a:rPr lang="nl-NL" dirty="0"/>
              <a:t>Beeldbeschrijving</a:t>
            </a:r>
            <a:br>
              <a:rPr lang="nl-NL" dirty="0"/>
            </a:br>
            <a:r>
              <a:rPr lang="nl-NL" sz="2800" dirty="0"/>
              <a:t>poll 1 Eiffeltoren</a:t>
            </a:r>
            <a:endParaRPr lang="nl-NL" dirty="0"/>
          </a:p>
        </p:txBody>
      </p:sp>
      <p:sp>
        <p:nvSpPr>
          <p:cNvPr id="6" name="Tijdelijke aanduiding voor inhoud 5">
            <a:extLst>
              <a:ext uri="{FF2B5EF4-FFF2-40B4-BE49-F238E27FC236}">
                <a16:creationId xmlns:a16="http://schemas.microsoft.com/office/drawing/2014/main" id="{BCE5C912-8924-444F-9D73-2F202112C87D}"/>
              </a:ext>
            </a:extLst>
          </p:cNvPr>
          <p:cNvSpPr>
            <a:spLocks noGrp="1"/>
          </p:cNvSpPr>
          <p:nvPr>
            <p:ph idx="10"/>
          </p:nvPr>
        </p:nvSpPr>
        <p:spPr/>
        <p:txBody>
          <a:bodyPr/>
          <a:lstStyle/>
          <a:p>
            <a:pPr marL="0" indent="0">
              <a:buNone/>
            </a:pPr>
            <a:r>
              <a:rPr lang="nl-NL" b="1">
                <a:latin typeface="Arial" panose="020B0604020202020204" pitchFamily="34" charset="0"/>
                <a:cs typeface="Arial" panose="020B0604020202020204" pitchFamily="34" charset="0"/>
              </a:rPr>
              <a:t>Vraag</a:t>
            </a:r>
          </a:p>
          <a:p>
            <a:pPr marL="0" indent="0">
              <a:buNone/>
            </a:pPr>
            <a:endParaRPr lang="nl-NL"/>
          </a:p>
          <a:p>
            <a:pPr marL="0" indent="0">
              <a:buNone/>
            </a:pPr>
            <a:r>
              <a:rPr lang="nl-NL">
                <a:latin typeface="Arial" panose="020B0604020202020204" pitchFamily="34" charset="0"/>
                <a:cs typeface="Arial" panose="020B0604020202020204" pitchFamily="34" charset="0"/>
              </a:rPr>
              <a:t>Is ‘Eiffeltoren verlicht in de nacht’ een goede beeldbeschrijving?</a:t>
            </a:r>
          </a:p>
          <a:p>
            <a:pPr marL="0" indent="0">
              <a:buNone/>
            </a:pPr>
            <a:endParaRPr lang="nl-NL"/>
          </a:p>
          <a:p>
            <a:pPr>
              <a:buFont typeface="Courier New" panose="02070309020205020404" pitchFamily="49" charset="0"/>
              <a:buChar char="o"/>
            </a:pPr>
            <a:r>
              <a:rPr lang="nl-NL"/>
              <a:t> Ja</a:t>
            </a:r>
          </a:p>
          <a:p>
            <a:pPr>
              <a:buFont typeface="Courier New" panose="02070309020205020404" pitchFamily="49" charset="0"/>
              <a:buChar char="o"/>
            </a:pPr>
            <a:r>
              <a:rPr lang="nl-NL"/>
              <a:t> Nee</a:t>
            </a:r>
          </a:p>
        </p:txBody>
      </p:sp>
    </p:spTree>
    <p:extLst>
      <p:ext uri="{BB962C8B-B14F-4D97-AF65-F5344CB8AC3E}">
        <p14:creationId xmlns:p14="http://schemas.microsoft.com/office/powerpoint/2010/main" val="388924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169C203-A170-4F58-8DCC-A978062B447D}"/>
              </a:ext>
            </a:extLst>
          </p:cNvPr>
          <p:cNvSpPr>
            <a:spLocks noGrp="1"/>
          </p:cNvSpPr>
          <p:nvPr>
            <p:ph type="title"/>
          </p:nvPr>
        </p:nvSpPr>
        <p:spPr/>
        <p:txBody>
          <a:bodyPr/>
          <a:lstStyle/>
          <a:p>
            <a:r>
              <a:rPr lang="nl-NL" dirty="0"/>
              <a:t>Beeldbeschrijving</a:t>
            </a:r>
            <a:br>
              <a:rPr lang="nl-NL" dirty="0"/>
            </a:br>
            <a:r>
              <a:rPr lang="nl-NL" sz="2800" dirty="0"/>
              <a:t>poll 2 Eiffeltoren</a:t>
            </a:r>
            <a:endParaRPr lang="nl-NL" dirty="0"/>
          </a:p>
        </p:txBody>
      </p:sp>
      <p:sp>
        <p:nvSpPr>
          <p:cNvPr id="5" name="Tijdelijke aanduiding voor inhoud 4">
            <a:extLst>
              <a:ext uri="{FF2B5EF4-FFF2-40B4-BE49-F238E27FC236}">
                <a16:creationId xmlns:a16="http://schemas.microsoft.com/office/drawing/2014/main" id="{05D541B3-262C-4183-ACE1-4A26E1AC3221}"/>
              </a:ext>
            </a:extLst>
          </p:cNvPr>
          <p:cNvSpPr>
            <a:spLocks noGrp="1"/>
          </p:cNvSpPr>
          <p:nvPr>
            <p:ph idx="10"/>
          </p:nvPr>
        </p:nvSpPr>
        <p:spPr/>
        <p:txBody>
          <a:bodyPr>
            <a:normAutofit/>
          </a:bodyPr>
          <a:lstStyle/>
          <a:p>
            <a:pPr marL="0" indent="0">
              <a:buNone/>
            </a:pPr>
            <a:r>
              <a:rPr lang="nl-NL" b="1">
                <a:latin typeface="Arial" panose="020B0604020202020204" pitchFamily="34" charset="0"/>
                <a:cs typeface="Arial" panose="020B0604020202020204" pitchFamily="34" charset="0"/>
              </a:rPr>
              <a:t>Vraag</a:t>
            </a:r>
          </a:p>
          <a:p>
            <a:pPr marL="0" indent="0">
              <a:buNone/>
            </a:pPr>
            <a:endParaRPr lang="nl-NL"/>
          </a:p>
          <a:p>
            <a:pPr marL="0" indent="0">
              <a:buNone/>
            </a:pPr>
            <a:r>
              <a:rPr lang="nl-NL">
                <a:latin typeface="Arial" panose="020B0604020202020204" pitchFamily="34" charset="0"/>
                <a:cs typeface="Arial" panose="020B0604020202020204" pitchFamily="34" charset="0"/>
              </a:rPr>
              <a:t>In welke context past de  beeldbeschrijving ‘</a:t>
            </a:r>
            <a:r>
              <a:rPr lang="nl-NL" sz="2800">
                <a:latin typeface="Arial" panose="020B0604020202020204" pitchFamily="34" charset="0"/>
                <a:cs typeface="Arial" panose="020B0604020202020204" pitchFamily="34" charset="0"/>
              </a:rPr>
              <a:t>Eiffeltoren verlicht in de nacht’ </a:t>
            </a:r>
            <a:r>
              <a:rPr lang="nl-NL">
                <a:latin typeface="Arial" panose="020B0604020202020204" pitchFamily="34" charset="0"/>
                <a:cs typeface="Arial" panose="020B0604020202020204" pitchFamily="34" charset="0"/>
              </a:rPr>
              <a:t>het best?</a:t>
            </a:r>
          </a:p>
          <a:p>
            <a:pPr marL="0" indent="0">
              <a:buNone/>
            </a:pPr>
            <a:endParaRPr lang="nl-NL"/>
          </a:p>
          <a:p>
            <a:pPr marL="514350" lvl="0" indent="-514350">
              <a:lnSpc>
                <a:spcPct val="100000"/>
              </a:lnSpc>
              <a:buFont typeface="+mj-lt"/>
              <a:buAutoNum type="arabicPeriod"/>
            </a:pPr>
            <a:r>
              <a:rPr lang="nl-NL" sz="2400">
                <a:effectLst/>
                <a:latin typeface="Arial" panose="020B0604020202020204" pitchFamily="34" charset="0"/>
                <a:ea typeface="Calibri" panose="020F0502020204030204" pitchFamily="34" charset="0"/>
                <a:cs typeface="Arial" panose="020B0604020202020204" pitchFamily="34" charset="0"/>
              </a:rPr>
              <a:t>Een reisgids over Parijs</a:t>
            </a:r>
          </a:p>
          <a:p>
            <a:pPr marL="514350" lvl="0" indent="-514350">
              <a:lnSpc>
                <a:spcPct val="100000"/>
              </a:lnSpc>
              <a:buFont typeface="+mj-lt"/>
              <a:buAutoNum type="arabicPeriod"/>
            </a:pPr>
            <a:r>
              <a:rPr lang="nl-NL" sz="2400">
                <a:effectLst/>
                <a:latin typeface="Arial" panose="020B0604020202020204" pitchFamily="34" charset="0"/>
                <a:ea typeface="Calibri" panose="020F0502020204030204" pitchFamily="34" charset="0"/>
                <a:cs typeface="Arial" panose="020B0604020202020204" pitchFamily="34" charset="0"/>
              </a:rPr>
              <a:t>Een artikel over staalconstructies</a:t>
            </a:r>
          </a:p>
          <a:p>
            <a:pPr marL="514350" lvl="0" indent="-514350">
              <a:lnSpc>
                <a:spcPct val="100000"/>
              </a:lnSpc>
              <a:buFont typeface="+mj-lt"/>
              <a:buAutoNum type="arabicPeriod"/>
            </a:pPr>
            <a:r>
              <a:rPr lang="nl-NL" sz="2400">
                <a:effectLst/>
                <a:latin typeface="Arial" panose="020B0604020202020204" pitchFamily="34" charset="0"/>
                <a:ea typeface="Calibri" panose="020F0502020204030204" pitchFamily="34" charset="0"/>
                <a:cs typeface="Arial" panose="020B0604020202020204" pitchFamily="34" charset="0"/>
              </a:rPr>
              <a:t>Lesmateriaal voor kleuters over iconische gebouwen</a:t>
            </a:r>
          </a:p>
          <a:p>
            <a:pPr marL="514350" lvl="0" indent="-514350">
              <a:lnSpc>
                <a:spcPct val="100000"/>
              </a:lnSpc>
              <a:buFont typeface="+mj-lt"/>
              <a:buAutoNum type="arabicPeriod"/>
            </a:pPr>
            <a:r>
              <a:rPr lang="nl-NL" sz="2400">
                <a:effectLst/>
                <a:latin typeface="Arial" panose="020B0604020202020204" pitchFamily="34" charset="0"/>
                <a:ea typeface="Calibri" panose="020F0502020204030204" pitchFamily="34" charset="0"/>
                <a:cs typeface="Arial" panose="020B0604020202020204" pitchFamily="34" charset="0"/>
              </a:rPr>
              <a:t>Een artikel over fotografie</a:t>
            </a:r>
          </a:p>
          <a:p>
            <a:pPr marL="514350" lvl="0" indent="-514350">
              <a:lnSpc>
                <a:spcPct val="100000"/>
              </a:lnSpc>
              <a:buFont typeface="+mj-lt"/>
              <a:buAutoNum type="arabicPeriod"/>
            </a:pPr>
            <a:r>
              <a:rPr lang="nl-NL" sz="2400">
                <a:effectLst/>
                <a:latin typeface="Arial" panose="020B0604020202020204" pitchFamily="34" charset="0"/>
                <a:ea typeface="Calibri" panose="020F0502020204030204" pitchFamily="34" charset="0"/>
                <a:cs typeface="Arial" panose="020B0604020202020204" pitchFamily="34" charset="0"/>
              </a:rPr>
              <a:t>Een document over </a:t>
            </a:r>
            <a:r>
              <a:rPr lang="nl-NL" sz="2400" err="1">
                <a:effectLst/>
                <a:latin typeface="Arial" panose="020B0604020202020204" pitchFamily="34" charset="0"/>
                <a:ea typeface="Calibri" panose="020F0502020204030204" pitchFamily="34" charset="0"/>
                <a:cs typeface="Arial" panose="020B0604020202020204" pitchFamily="34" charset="0"/>
              </a:rPr>
              <a:t>LED-verlichting</a:t>
            </a:r>
            <a:endParaRPr lang="nl-NL" sz="24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nl-NL">
              <a:latin typeface="Arial" panose="020B0604020202020204" pitchFamily="34" charset="0"/>
              <a:cs typeface="Arial" panose="020B0604020202020204" pitchFamily="34" charset="0"/>
            </a:endParaRPr>
          </a:p>
          <a:p>
            <a:endParaRPr lang="nl-NL"/>
          </a:p>
        </p:txBody>
      </p:sp>
    </p:spTree>
    <p:extLst>
      <p:ext uri="{BB962C8B-B14F-4D97-AF65-F5344CB8AC3E}">
        <p14:creationId xmlns:p14="http://schemas.microsoft.com/office/powerpoint/2010/main" val="950743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fontScale="90000"/>
          </a:bodyPr>
          <a:lstStyle/>
          <a:p>
            <a:r>
              <a:rPr lang="nl-NL" sz="4000" dirty="0"/>
              <a:t>Beeldbeschrijving</a:t>
            </a:r>
            <a:br>
              <a:rPr lang="nl-NL" sz="4000" dirty="0"/>
            </a:br>
            <a:r>
              <a:rPr lang="nl-NL" sz="2700" dirty="0"/>
              <a:t>Richtlijnen en best </a:t>
            </a:r>
            <a:r>
              <a:rPr lang="nl-NL" sz="2700" dirty="0" err="1"/>
              <a:t>practices</a:t>
            </a:r>
            <a:r>
              <a:rPr lang="nl-NL" sz="2700" dirty="0"/>
              <a:t> van experts</a:t>
            </a:r>
            <a:br>
              <a:rPr lang="nl-NL" dirty="0"/>
            </a:br>
            <a:br>
              <a:rPr lang="nl-NL" sz="4000" dirty="0"/>
            </a:br>
            <a:endParaRPr lang="nl-NL" sz="4000" dirty="0"/>
          </a:p>
        </p:txBody>
      </p:sp>
      <p:pic>
        <p:nvPicPr>
          <p:cNvPr id="2054" name="Picture 6">
            <a:extLst>
              <a:ext uri="{FF2B5EF4-FFF2-40B4-BE49-F238E27FC236}">
                <a16:creationId xmlns:a16="http://schemas.microsoft.com/office/drawing/2014/main" id="{08EFA819-6309-4540-9846-4BB53D50C54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434" y="2183632"/>
            <a:ext cx="5013198" cy="280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0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70007-0722-4F2D-A647-597478F63E69}"/>
              </a:ext>
            </a:extLst>
          </p:cNvPr>
          <p:cNvSpPr>
            <a:spLocks noGrp="1"/>
          </p:cNvSpPr>
          <p:nvPr>
            <p:ph type="title"/>
          </p:nvPr>
        </p:nvSpPr>
        <p:spPr/>
        <p:txBody>
          <a:bodyPr/>
          <a:lstStyle/>
          <a:p>
            <a:r>
              <a:rPr lang="nl-NL" dirty="0"/>
              <a:t>Programma</a:t>
            </a:r>
          </a:p>
        </p:txBody>
      </p:sp>
      <p:sp>
        <p:nvSpPr>
          <p:cNvPr id="4" name="Tijdelijke aanduiding voor inhoud 2">
            <a:extLst>
              <a:ext uri="{FF2B5EF4-FFF2-40B4-BE49-F238E27FC236}">
                <a16:creationId xmlns:a16="http://schemas.microsoft.com/office/drawing/2014/main" id="{E131FF18-D593-4D54-B4E8-8244CB7D609D}"/>
              </a:ext>
            </a:extLst>
          </p:cNvPr>
          <p:cNvSpPr>
            <a:spLocks noGrp="1"/>
          </p:cNvSpPr>
          <p:nvPr>
            <p:ph idx="1"/>
          </p:nvPr>
        </p:nvSpPr>
        <p:spPr>
          <a:xfrm>
            <a:off x="249238" y="1651000"/>
            <a:ext cx="11614150" cy="4351338"/>
          </a:xfrm>
        </p:spPr>
        <p:txBody>
          <a:bodyPr>
            <a:normAutofit fontScale="85000" lnSpcReduction="20000"/>
          </a:bodyPr>
          <a:lstStyle/>
          <a:p>
            <a:pPr marL="0" lvl="2" indent="0">
              <a:spcBef>
                <a:spcPts val="600"/>
              </a:spcBef>
              <a:spcAft>
                <a:spcPts val="600"/>
              </a:spcAft>
              <a:buNone/>
            </a:pPr>
            <a:endParaRPr lang="nl-NL" sz="2600" b="1" dirty="0">
              <a:latin typeface="Arial" panose="020B0604020202020204" pitchFamily="34" charset="0"/>
              <a:cs typeface="Arial" panose="020B0604020202020204" pitchFamily="34" charset="0"/>
            </a:endParaRPr>
          </a:p>
          <a:p>
            <a:pPr marL="0" lvl="2" indent="0">
              <a:spcBef>
                <a:spcPts val="600"/>
              </a:spcBef>
              <a:spcAft>
                <a:spcPts val="2400"/>
              </a:spcAft>
              <a:buNone/>
              <a:tabLst>
                <a:tab pos="2695575" algn="l"/>
                <a:tab pos="5467350" algn="l"/>
              </a:tabLst>
            </a:pPr>
            <a:r>
              <a:rPr lang="nl-NL" sz="2600" b="1" dirty="0">
                <a:latin typeface="Arial" panose="020B0604020202020204" pitchFamily="34" charset="0"/>
                <a:cs typeface="Arial" panose="020B0604020202020204" pitchFamily="34" charset="0"/>
              </a:rPr>
              <a:t>zomer 2021</a:t>
            </a:r>
            <a:r>
              <a:rPr lang="nl-NL" sz="2600" b="1" dirty="0"/>
              <a:t>	</a:t>
            </a:r>
            <a:r>
              <a:rPr lang="nl-NL" sz="2600" dirty="0">
                <a:latin typeface="Arial" panose="020B0604020202020204" pitchFamily="34" charset="0"/>
                <a:cs typeface="Arial" panose="020B0604020202020204" pitchFamily="34" charset="0"/>
                <a:sym typeface="Wingdings" panose="05000000000000000000" pitchFamily="2" charset="2"/>
              </a:rPr>
              <a:t>workshop 1	bewustwording</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tabLst>
                <a:tab pos="2695575" algn="l"/>
                <a:tab pos="5467350" algn="l"/>
              </a:tabLst>
            </a:pPr>
            <a:r>
              <a:rPr lang="nl-NL" sz="2600" b="1" dirty="0">
                <a:latin typeface="Arial" panose="020B0604020202020204" pitchFamily="34" charset="0"/>
                <a:cs typeface="Arial" panose="020B0604020202020204" pitchFamily="34" charset="0"/>
              </a:rPr>
              <a:t>najaar 2021	</a:t>
            </a:r>
            <a:r>
              <a:rPr lang="nl-NL" sz="2600" dirty="0">
                <a:latin typeface="Arial" panose="020B0604020202020204" pitchFamily="34" charset="0"/>
                <a:cs typeface="Arial" panose="020B0604020202020204" pitchFamily="34" charset="0"/>
                <a:sym typeface="Wingdings" panose="05000000000000000000" pitchFamily="2" charset="2"/>
              </a:rPr>
              <a:t>workshop 2	introductie: basale kennis en vaardigheden</a:t>
            </a:r>
          </a:p>
          <a:p>
            <a:pPr marL="0" lvl="2" indent="0">
              <a:spcBef>
                <a:spcPts val="600"/>
              </a:spcBef>
              <a:spcAft>
                <a:spcPts val="600"/>
              </a:spcAft>
              <a:buNone/>
              <a:tabLst>
                <a:tab pos="2695575" algn="l"/>
                <a:tab pos="5467350" algn="l"/>
              </a:tabLst>
            </a:pPr>
            <a:r>
              <a:rPr lang="nl-NL" sz="2600" dirty="0">
                <a:latin typeface="Arial" panose="020B0604020202020204" pitchFamily="34" charset="0"/>
                <a:cs typeface="Arial" panose="020B0604020202020204" pitchFamily="34" charset="0"/>
                <a:sym typeface="Wingdings" panose="05000000000000000000" pitchFamily="2" charset="2"/>
              </a:rPr>
              <a:t>	workshop 2		websites en apps: WCAG (eenvoudig)</a:t>
            </a:r>
          </a:p>
          <a:p>
            <a:pPr marL="0" lvl="2" indent="0">
              <a:spcBef>
                <a:spcPts val="600"/>
              </a:spcBef>
              <a:spcAft>
                <a:spcPts val="2400"/>
              </a:spcAft>
              <a:buNone/>
              <a:tabLst>
                <a:tab pos="2695575" algn="l"/>
                <a:tab pos="5467350" algn="l"/>
              </a:tabLst>
            </a:pPr>
            <a:r>
              <a:rPr lang="nl-NL" sz="2600" dirty="0">
                <a:latin typeface="Arial" panose="020B0604020202020204" pitchFamily="34" charset="0"/>
                <a:cs typeface="Arial" panose="020B0604020202020204" pitchFamily="34" charset="0"/>
                <a:sym typeface="Wingdings" panose="05000000000000000000" pitchFamily="2" charset="2"/>
              </a:rPr>
              <a:t>	workshop 2</a:t>
            </a:r>
            <a:r>
              <a:rPr lang="nl-NL" sz="2600" dirty="0">
                <a:sym typeface="Wingdings" panose="05000000000000000000" pitchFamily="2" charset="2"/>
              </a:rPr>
              <a:t>	</a:t>
            </a:r>
            <a:r>
              <a:rPr lang="nl-NL" sz="2600" dirty="0">
                <a:latin typeface="Arial" panose="020B0604020202020204" pitchFamily="34" charset="0"/>
                <a:cs typeface="Arial" panose="020B0604020202020204" pitchFamily="34" charset="0"/>
                <a:sym typeface="Wingdings" panose="05000000000000000000" pitchFamily="2" charset="2"/>
              </a:rPr>
              <a:t>e-books: EPUB (inleiding)</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tabLst>
                <a:tab pos="2695575" algn="l"/>
                <a:tab pos="5467350" algn="l"/>
              </a:tabLst>
            </a:pPr>
            <a:r>
              <a:rPr lang="nl-NL" sz="2600" b="1" dirty="0">
                <a:latin typeface="Arial" panose="020B0604020202020204" pitchFamily="34" charset="0"/>
                <a:cs typeface="Arial" panose="020B0604020202020204" pitchFamily="34" charset="0"/>
              </a:rPr>
              <a:t>begin 2022</a:t>
            </a:r>
            <a:r>
              <a:rPr lang="nl-NL" sz="2600" dirty="0"/>
              <a:t>	</a:t>
            </a:r>
            <a:r>
              <a:rPr lang="nl-NL" sz="2600" dirty="0">
                <a:highlight>
                  <a:srgbClr val="FFFF00"/>
                </a:highlight>
                <a:latin typeface="Arial" panose="020B0604020202020204" pitchFamily="34" charset="0"/>
                <a:cs typeface="Arial" panose="020B0604020202020204" pitchFamily="34" charset="0"/>
                <a:sym typeface="Wingdings" panose="05000000000000000000" pitchFamily="2" charset="2"/>
              </a:rPr>
              <a:t>workshop 3</a:t>
            </a:r>
            <a:r>
              <a:rPr lang="nl-NL" sz="2600" dirty="0">
                <a:highlight>
                  <a:srgbClr val="FFFF00"/>
                </a:highlight>
                <a:sym typeface="Wingdings" panose="05000000000000000000" pitchFamily="2" charset="2"/>
              </a:rPr>
              <a:t>	</a:t>
            </a:r>
            <a:r>
              <a:rPr lang="nl-NL" sz="2600" dirty="0">
                <a:latin typeface="Arial" panose="020B0604020202020204" pitchFamily="34" charset="0"/>
                <a:cs typeface="Arial" panose="020B0604020202020204" pitchFamily="34" charset="0"/>
                <a:sym typeface="Wingdings" panose="05000000000000000000" pitchFamily="2" charset="2"/>
              </a:rPr>
              <a:t>introductie: verdiepende kennis (</a:t>
            </a:r>
            <a:r>
              <a:rPr lang="nl-NL" sz="2600" dirty="0" err="1">
                <a:latin typeface="Arial" panose="020B0604020202020204" pitchFamily="34" charset="0"/>
                <a:cs typeface="Arial" panose="020B0604020202020204" pitchFamily="34" charset="0"/>
                <a:sym typeface="Wingdings" panose="05000000000000000000" pitchFamily="2" charset="2"/>
              </a:rPr>
              <a:t>febr</a:t>
            </a:r>
            <a:r>
              <a:rPr lang="nl-NL" sz="2600" dirty="0">
                <a:latin typeface="Arial" panose="020B0604020202020204" pitchFamily="34" charset="0"/>
                <a:cs typeface="Arial" panose="020B0604020202020204" pitchFamily="34" charset="0"/>
                <a:sym typeface="Wingdings" panose="05000000000000000000" pitchFamily="2" charset="2"/>
              </a:rPr>
              <a:t>/mrt)</a:t>
            </a:r>
          </a:p>
          <a:p>
            <a:pPr marL="0" lvl="2" indent="0">
              <a:spcBef>
                <a:spcPts val="600"/>
              </a:spcBef>
              <a:spcAft>
                <a:spcPts val="600"/>
              </a:spcAft>
              <a:buNone/>
              <a:tabLst>
                <a:tab pos="2695575" algn="l"/>
                <a:tab pos="5467350" algn="l"/>
              </a:tabLst>
            </a:pPr>
            <a:r>
              <a:rPr lang="nl-NL" sz="2600" dirty="0">
                <a:latin typeface="Arial" panose="020B0604020202020204" pitchFamily="34" charset="0"/>
                <a:cs typeface="Arial" panose="020B0604020202020204" pitchFamily="34" charset="0"/>
                <a:sym typeface="Wingdings" panose="05000000000000000000" pitchFamily="2" charset="2"/>
              </a:rPr>
              <a:t>	workshop 3	websites en apps: WCAG (april/mei/juni)</a:t>
            </a:r>
          </a:p>
          <a:p>
            <a:pPr marL="0" lvl="2" indent="0">
              <a:spcBef>
                <a:spcPts val="600"/>
              </a:spcBef>
              <a:spcAft>
                <a:spcPts val="2400"/>
              </a:spcAft>
              <a:buNone/>
              <a:tabLst>
                <a:tab pos="2695575" algn="l"/>
                <a:tab pos="5467350" algn="l"/>
              </a:tabLst>
            </a:pPr>
            <a:r>
              <a:rPr lang="nl-NL" sz="2600" dirty="0">
                <a:sym typeface="Wingdings" panose="05000000000000000000" pitchFamily="2" charset="2"/>
              </a:rPr>
              <a:t>	</a:t>
            </a:r>
            <a:r>
              <a:rPr lang="nl-NL" sz="2600" dirty="0">
                <a:latin typeface="Arial" panose="020B0604020202020204" pitchFamily="34" charset="0"/>
                <a:cs typeface="Arial" panose="020B0604020202020204" pitchFamily="34" charset="0"/>
                <a:sym typeface="Wingdings" panose="05000000000000000000" pitchFamily="2" charset="2"/>
              </a:rPr>
              <a:t>workshop 3</a:t>
            </a:r>
            <a:r>
              <a:rPr lang="nl-NL" sz="2600" dirty="0">
                <a:sym typeface="Wingdings" panose="05000000000000000000" pitchFamily="2" charset="2"/>
              </a:rPr>
              <a:t>	</a:t>
            </a:r>
            <a:r>
              <a:rPr lang="nl-NL" sz="2600" dirty="0">
                <a:latin typeface="Arial" panose="020B0604020202020204" pitchFamily="34" charset="0"/>
                <a:cs typeface="Arial" panose="020B0604020202020204" pitchFamily="34" charset="0"/>
                <a:sym typeface="Wingdings" panose="05000000000000000000" pitchFamily="2" charset="2"/>
              </a:rPr>
              <a:t>e-books: EPUB (mei/juni)</a:t>
            </a:r>
          </a:p>
          <a:p>
            <a:pPr marL="0" lvl="2" indent="0">
              <a:spcBef>
                <a:spcPts val="600"/>
              </a:spcBef>
              <a:spcAft>
                <a:spcPts val="600"/>
              </a:spcAft>
              <a:buNone/>
              <a:tabLst>
                <a:tab pos="2695575" algn="l"/>
                <a:tab pos="5467350" algn="l"/>
              </a:tabLst>
            </a:pPr>
            <a:r>
              <a:rPr lang="nl-NL" sz="2600" b="1" dirty="0">
                <a:latin typeface="Arial" panose="020B0604020202020204" pitchFamily="34" charset="0"/>
                <a:cs typeface="Arial" panose="020B0604020202020204" pitchFamily="34" charset="0"/>
              </a:rPr>
              <a:t>najaar 2022	</a:t>
            </a:r>
            <a:r>
              <a:rPr lang="nl-NL" sz="2600" dirty="0">
                <a:latin typeface="Arial" panose="020B0604020202020204" pitchFamily="34" charset="0"/>
                <a:cs typeface="Arial" panose="020B0604020202020204" pitchFamily="34" charset="0"/>
              </a:rPr>
              <a:t>workshop 4</a:t>
            </a:r>
            <a:r>
              <a:rPr lang="nl-NL" sz="2600" dirty="0"/>
              <a:t>	</a:t>
            </a:r>
            <a:r>
              <a:rPr lang="nl-NL" sz="2600" dirty="0">
                <a:latin typeface="Arial" panose="020B0604020202020204" pitchFamily="34" charset="0"/>
                <a:cs typeface="Arial" panose="020B0604020202020204" pitchFamily="34" charset="0"/>
              </a:rPr>
              <a:t>verankering in organisatie (sept/okt)</a:t>
            </a:r>
          </a:p>
          <a:p>
            <a:pPr>
              <a:spcAft>
                <a:spcPts val="800"/>
              </a:spcAft>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586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0FFA06-9109-4D16-85D2-AAA7EA657A52}"/>
              </a:ext>
            </a:extLst>
          </p:cNvPr>
          <p:cNvSpPr>
            <a:spLocks noGrp="1"/>
          </p:cNvSpPr>
          <p:nvPr>
            <p:ph type="title"/>
          </p:nvPr>
        </p:nvSpPr>
        <p:spPr>
          <a:xfrm>
            <a:off x="249236" y="215452"/>
            <a:ext cx="5204791" cy="1968948"/>
          </a:xfrm>
        </p:spPr>
        <p:txBody>
          <a:bodyPr/>
          <a:lstStyle/>
          <a:p>
            <a:r>
              <a:rPr lang="nl-NL" dirty="0"/>
              <a:t>Beeldbeschrijving</a:t>
            </a:r>
            <a:br>
              <a:rPr lang="nl-NL" dirty="0"/>
            </a:br>
            <a:r>
              <a:rPr lang="nl-NL" sz="2800" dirty="0"/>
              <a:t>geautomatiseerd?</a:t>
            </a:r>
            <a:br>
              <a:rPr lang="nl-NL" dirty="0"/>
            </a:br>
            <a:endParaRPr lang="nl-NL" dirty="0"/>
          </a:p>
        </p:txBody>
      </p:sp>
      <p:sp>
        <p:nvSpPr>
          <p:cNvPr id="3" name="Tijdelijke aanduiding voor tekst 2">
            <a:extLst>
              <a:ext uri="{FF2B5EF4-FFF2-40B4-BE49-F238E27FC236}">
                <a16:creationId xmlns:a16="http://schemas.microsoft.com/office/drawing/2014/main" id="{64226B1C-C8FD-4B10-A9E6-02C418E142DC}"/>
              </a:ext>
            </a:extLst>
          </p:cNvPr>
          <p:cNvSpPr>
            <a:spLocks noGrp="1"/>
          </p:cNvSpPr>
          <p:nvPr>
            <p:ph type="body" sz="quarter" idx="11"/>
          </p:nvPr>
        </p:nvSpPr>
        <p:spPr/>
        <p:txBody>
          <a:bodyPr/>
          <a:lstStyle/>
          <a:p>
            <a:r>
              <a:rPr lang="nl-NL" sz="2800" dirty="0"/>
              <a:t>Beeldbeschrijving door mens of machine?</a:t>
            </a:r>
            <a:endParaRPr lang="nl-NL" dirty="0"/>
          </a:p>
        </p:txBody>
      </p:sp>
      <p:pic>
        <p:nvPicPr>
          <p:cNvPr id="1026" name="Picture 2" descr="In een weiland met op de achtergrond koeien giet een boer melk uit een melkbus in een emmer. ">
            <a:extLst>
              <a:ext uri="{FF2B5EF4-FFF2-40B4-BE49-F238E27FC236}">
                <a16:creationId xmlns:a16="http://schemas.microsoft.com/office/drawing/2014/main" id="{3544ED4F-B4DD-49EA-8318-00FC041BBB0C}"/>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531089" y="215451"/>
            <a:ext cx="4713174" cy="3136403"/>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5F23E331-E578-4485-BBA8-1A28DE41933F}"/>
              </a:ext>
            </a:extLst>
          </p:cNvPr>
          <p:cNvSpPr txBox="1"/>
          <p:nvPr/>
        </p:nvSpPr>
        <p:spPr>
          <a:xfrm>
            <a:off x="6098382" y="3563938"/>
            <a:ext cx="5844381" cy="2915735"/>
          </a:xfrm>
          <a:prstGeom prst="rect">
            <a:avLst/>
          </a:prstGeom>
          <a:noFill/>
        </p:spPr>
        <p:txBody>
          <a:bodyPr wrap="square">
            <a:spAutoFit/>
          </a:bodyPr>
          <a:lstStyle/>
          <a:p>
            <a:pPr marL="0" lvl="0" indent="0">
              <a:lnSpc>
                <a:spcPct val="107000"/>
              </a:lnSpc>
              <a:spcAft>
                <a:spcPts val="800"/>
              </a:spcAft>
              <a:buFont typeface="Courier New" panose="02070309020205020404" pitchFamily="49" charset="0"/>
              <a:buNone/>
            </a:pPr>
            <a:r>
              <a:rPr lang="nl-NL" sz="2400" b="1">
                <a:effectLst/>
                <a:latin typeface="Arial" panose="020B0604020202020204" pitchFamily="34" charset="0"/>
                <a:ea typeface="Calibri" panose="020F0502020204030204" pitchFamily="34" charset="0"/>
                <a:cs typeface="Times New Roman" panose="02020603050405020304" pitchFamily="18" charset="0"/>
              </a:rPr>
              <a:t>Machine </a:t>
            </a:r>
            <a:r>
              <a:rPr lang="nl-NL" sz="2400">
                <a:effectLst/>
                <a:latin typeface="Arial" panose="020B0604020202020204" pitchFamily="34" charset="0"/>
                <a:ea typeface="Calibri" panose="020F0502020204030204" pitchFamily="34" charset="0"/>
                <a:cs typeface="Times New Roman" panose="02020603050405020304" pitchFamily="18" charset="0"/>
              </a:rPr>
              <a:t>(Word): </a:t>
            </a:r>
          </a:p>
          <a:p>
            <a:pPr marL="0" lvl="0" indent="0">
              <a:lnSpc>
                <a:spcPct val="107000"/>
              </a:lnSpc>
              <a:spcAft>
                <a:spcPts val="800"/>
              </a:spcAft>
              <a:buFont typeface="Courier New" panose="02070309020205020404" pitchFamily="49" charset="0"/>
              <a:buNone/>
            </a:pPr>
            <a:r>
              <a:rPr lang="nl-NL" sz="2000">
                <a:effectLst/>
                <a:latin typeface="Arial" panose="020B0604020202020204" pitchFamily="34" charset="0"/>
                <a:ea typeface="Calibri" panose="020F0502020204030204" pitchFamily="34" charset="0"/>
                <a:cs typeface="Times New Roman" panose="02020603050405020304" pitchFamily="18" charset="0"/>
              </a:rPr>
              <a:t>“Afbeelding met gras, buiten, zoogdier, hond. Automatisch gegenereerde beschrijving”</a:t>
            </a:r>
          </a:p>
          <a:p>
            <a:pPr marL="0" lvl="0" indent="0">
              <a:lnSpc>
                <a:spcPct val="107000"/>
              </a:lnSpc>
              <a:spcAft>
                <a:spcPts val="800"/>
              </a:spcAft>
              <a:buFont typeface="Courier New" panose="02070309020205020404" pitchFamily="49" charset="0"/>
              <a:buNone/>
            </a:pPr>
            <a:endParaRPr lang="nl-NL" sz="200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b="1">
                <a:effectLst/>
                <a:latin typeface="Arial" panose="020B0604020202020204" pitchFamily="34" charset="0"/>
                <a:ea typeface="Calibri" panose="020F0502020204030204" pitchFamily="34" charset="0"/>
                <a:cs typeface="Times New Roman" panose="02020603050405020304" pitchFamily="18" charset="0"/>
              </a:rPr>
              <a:t>Mens </a:t>
            </a:r>
            <a:r>
              <a:rPr lang="nl-NL" sz="2400">
                <a:effectLst/>
                <a:latin typeface="Arial" panose="020B0604020202020204" pitchFamily="34" charset="0"/>
                <a:ea typeface="Calibri" panose="020F0502020204030204" pitchFamily="34" charset="0"/>
                <a:cs typeface="Times New Roman" panose="02020603050405020304" pitchFamily="18" charset="0"/>
              </a:rPr>
              <a:t>(meegeleverd met afbeelding): </a:t>
            </a:r>
          </a:p>
          <a:p>
            <a:pPr>
              <a:lnSpc>
                <a:spcPct val="107000"/>
              </a:lnSpc>
              <a:spcAft>
                <a:spcPts val="800"/>
              </a:spcAft>
            </a:pPr>
            <a:r>
              <a:rPr lang="nl-NL" sz="2000">
                <a:effectLst/>
                <a:latin typeface="Arial" panose="020B0604020202020204" pitchFamily="34" charset="0"/>
                <a:ea typeface="Calibri" panose="020F0502020204030204" pitchFamily="34" charset="0"/>
                <a:cs typeface="Times New Roman" panose="02020603050405020304" pitchFamily="18" charset="0"/>
              </a:rPr>
              <a:t>“Uniek: deze boer melkt zijn koeien nog in de wei | Groene Hart | AD.nl”</a:t>
            </a:r>
          </a:p>
        </p:txBody>
      </p:sp>
    </p:spTree>
    <p:extLst>
      <p:ext uri="{BB962C8B-B14F-4D97-AF65-F5344CB8AC3E}">
        <p14:creationId xmlns:p14="http://schemas.microsoft.com/office/powerpoint/2010/main" val="3642288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DCBD10-42E2-478F-84FB-4A383C3F9C2A}"/>
              </a:ext>
            </a:extLst>
          </p:cNvPr>
          <p:cNvSpPr>
            <a:spLocks noGrp="1"/>
          </p:cNvSpPr>
          <p:nvPr>
            <p:ph type="title"/>
          </p:nvPr>
        </p:nvSpPr>
        <p:spPr/>
        <p:txBody>
          <a:bodyPr>
            <a:normAutofit/>
          </a:bodyPr>
          <a:lstStyle/>
          <a:p>
            <a:r>
              <a:rPr lang="nl-NL" dirty="0"/>
              <a:t>Beeldbeschrijving</a:t>
            </a:r>
            <a:br>
              <a:rPr lang="nl-NL" dirty="0"/>
            </a:br>
            <a:r>
              <a:rPr lang="nl-NL" sz="2800" dirty="0"/>
              <a:t>Algemene richtlijnen 1/3</a:t>
            </a:r>
            <a:br>
              <a:rPr lang="nl-NL" dirty="0"/>
            </a:br>
            <a:endParaRPr lang="nl-NL" sz="2800" dirty="0"/>
          </a:p>
        </p:txBody>
      </p:sp>
      <p:sp>
        <p:nvSpPr>
          <p:cNvPr id="3" name="Tijdelijke aanduiding voor tekst 2">
            <a:extLst>
              <a:ext uri="{FF2B5EF4-FFF2-40B4-BE49-F238E27FC236}">
                <a16:creationId xmlns:a16="http://schemas.microsoft.com/office/drawing/2014/main" id="{E2AF7C09-2133-473A-AEFF-FA341E02C87B}"/>
              </a:ext>
            </a:extLst>
          </p:cNvPr>
          <p:cNvSpPr>
            <a:spLocks noGrp="1"/>
          </p:cNvSpPr>
          <p:nvPr>
            <p:ph type="body" sz="quarter" idx="11"/>
          </p:nvPr>
        </p:nvSpPr>
        <p:spPr/>
        <p:txBody>
          <a:bodyPr/>
          <a:lstStyle/>
          <a:p>
            <a:pPr marL="0" indent="0">
              <a:buNone/>
            </a:pPr>
            <a:r>
              <a:rPr lang="nl-NL" b="1"/>
              <a:t>Richtlijnen van experts voor het maken van beeldbeschrijvingen</a:t>
            </a:r>
          </a:p>
        </p:txBody>
      </p:sp>
      <p:sp>
        <p:nvSpPr>
          <p:cNvPr id="2" name="Tijdelijke aanduiding voor inhoud 1">
            <a:extLst>
              <a:ext uri="{FF2B5EF4-FFF2-40B4-BE49-F238E27FC236}">
                <a16:creationId xmlns:a16="http://schemas.microsoft.com/office/drawing/2014/main" id="{AF88D3D6-D8F4-4939-9AD1-FED7AD654752}"/>
              </a:ext>
            </a:extLst>
          </p:cNvPr>
          <p:cNvSpPr>
            <a:spLocks noGrp="1"/>
          </p:cNvSpPr>
          <p:nvPr>
            <p:ph idx="10"/>
          </p:nvPr>
        </p:nvSpPr>
        <p:spPr/>
        <p:txBody>
          <a:bodyPr>
            <a:normAutofit/>
          </a:bodyPr>
          <a:lstStyle/>
          <a:p>
            <a:pPr marL="0" indent="0">
              <a:buNone/>
            </a:pPr>
            <a:r>
              <a:rPr lang="nl-NL" sz="3000" b="1" dirty="0">
                <a:latin typeface="Arial" panose="020B0604020202020204" pitchFamily="34" charset="0"/>
                <a:cs typeface="Arial" panose="020B0604020202020204" pitchFamily="34" charset="0"/>
              </a:rPr>
              <a:t>Algemene richtlijnen (1/3)</a:t>
            </a:r>
          </a:p>
          <a:p>
            <a:pPr marL="0" indent="0">
              <a:buNone/>
            </a:pP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Context is allesbepalend</a:t>
            </a:r>
          </a:p>
          <a:p>
            <a:r>
              <a:rPr lang="nl-NL" dirty="0"/>
              <a:t>Sluit aan </a:t>
            </a:r>
            <a:r>
              <a:rPr lang="nl-NL" dirty="0">
                <a:latin typeface="Arial" panose="020B0604020202020204" pitchFamily="34" charset="0"/>
                <a:cs typeface="Arial" panose="020B0604020202020204" pitchFamily="34" charset="0"/>
              </a:rPr>
              <a:t>bij de lezer</a:t>
            </a:r>
          </a:p>
          <a:p>
            <a:r>
              <a:rPr lang="nl-NL" dirty="0"/>
              <a:t>Sluit aan bij taal en toon </a:t>
            </a:r>
          </a:p>
          <a:p>
            <a:r>
              <a:rPr lang="nl-NL" dirty="0">
                <a:latin typeface="Arial" panose="020B0604020202020204" pitchFamily="34" charset="0"/>
                <a:cs typeface="Arial" panose="020B0604020202020204" pitchFamily="34" charset="0"/>
              </a:rPr>
              <a:t>Beschrijf van algemeen naar specifiek</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56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DCBD10-42E2-478F-84FB-4A383C3F9C2A}"/>
              </a:ext>
            </a:extLst>
          </p:cNvPr>
          <p:cNvSpPr>
            <a:spLocks noGrp="1"/>
          </p:cNvSpPr>
          <p:nvPr>
            <p:ph type="title"/>
          </p:nvPr>
        </p:nvSpPr>
        <p:spPr/>
        <p:txBody>
          <a:bodyPr/>
          <a:lstStyle/>
          <a:p>
            <a:r>
              <a:rPr lang="nl-NL" dirty="0"/>
              <a:t>Beeldbeschrijving</a:t>
            </a:r>
            <a:br>
              <a:rPr lang="nl-NL" sz="2800" dirty="0"/>
            </a:br>
            <a:r>
              <a:rPr lang="nl-NL" sz="2800" dirty="0"/>
              <a:t>Algemene richtlijnen 2/3</a:t>
            </a:r>
          </a:p>
        </p:txBody>
      </p:sp>
      <p:sp>
        <p:nvSpPr>
          <p:cNvPr id="2" name="Tijdelijke aanduiding voor inhoud 1">
            <a:extLst>
              <a:ext uri="{FF2B5EF4-FFF2-40B4-BE49-F238E27FC236}">
                <a16:creationId xmlns:a16="http://schemas.microsoft.com/office/drawing/2014/main" id="{AF88D3D6-D8F4-4939-9AD1-FED7AD654752}"/>
              </a:ext>
            </a:extLst>
          </p:cNvPr>
          <p:cNvSpPr>
            <a:spLocks noGrp="1"/>
          </p:cNvSpPr>
          <p:nvPr>
            <p:ph idx="10"/>
          </p:nvPr>
        </p:nvSpPr>
        <p:spPr/>
        <p:txBody>
          <a:bodyPr>
            <a:normAutofit/>
          </a:bodyPr>
          <a:lstStyle/>
          <a:p>
            <a:pPr marL="0" indent="0">
              <a:buNone/>
            </a:pPr>
            <a:r>
              <a:rPr lang="nl-NL" sz="3000" b="1" dirty="0">
                <a:latin typeface="Arial" panose="020B0604020202020204" pitchFamily="34" charset="0"/>
                <a:cs typeface="Arial" panose="020B0604020202020204" pitchFamily="34" charset="0"/>
              </a:rPr>
              <a:t>Algemene richtlijnen (2/3)</a:t>
            </a:r>
          </a:p>
          <a:p>
            <a:pPr marL="0" indent="0">
              <a:buNone/>
            </a:pPr>
            <a:endParaRPr lang="nl-NL" dirty="0"/>
          </a:p>
          <a:p>
            <a:pPr marL="0" indent="0">
              <a:buNone/>
            </a:pPr>
            <a:r>
              <a:rPr lang="nl-NL" b="1" dirty="0">
                <a:latin typeface="Arial" panose="020B0604020202020204" pitchFamily="34" charset="0"/>
                <a:cs typeface="Arial" panose="020B0604020202020204" pitchFamily="34" charset="0"/>
              </a:rPr>
              <a:t>Beschrijf</a:t>
            </a:r>
          </a:p>
          <a:p>
            <a:pPr marL="457200" indent="-457200"/>
            <a:r>
              <a:rPr lang="nl-NL" dirty="0">
                <a:latin typeface="Arial" panose="020B0604020202020204" pitchFamily="34" charset="0"/>
                <a:cs typeface="Arial" panose="020B0604020202020204" pitchFamily="34" charset="0"/>
              </a:rPr>
              <a:t>in begrijpelijke taal</a:t>
            </a:r>
          </a:p>
          <a:p>
            <a:pPr marL="457200" indent="-457200">
              <a:buFont typeface="Arial" panose="020B0604020202020204" pitchFamily="34" charset="0"/>
              <a:buChar char="•"/>
            </a:pPr>
            <a:r>
              <a:rPr lang="nl-NL" dirty="0">
                <a:latin typeface="Arial" panose="020B0604020202020204" pitchFamily="34" charset="0"/>
                <a:cs typeface="Arial" panose="020B0604020202020204" pitchFamily="34" charset="0"/>
              </a:rPr>
              <a:t>beknopt</a:t>
            </a:r>
          </a:p>
          <a:p>
            <a:pPr marL="457200" indent="-457200"/>
            <a:r>
              <a:rPr lang="nl-NL" dirty="0">
                <a:latin typeface="Arial" panose="020B0604020202020204" pitchFamily="34" charset="0"/>
                <a:cs typeface="Arial" panose="020B0604020202020204" pitchFamily="34" charset="0"/>
              </a:rPr>
              <a:t>objectief en neutraal</a:t>
            </a:r>
          </a:p>
          <a:p>
            <a:pPr marL="457200" indent="-457200">
              <a:buFont typeface="Arial" panose="020B0604020202020204" pitchFamily="34" charset="0"/>
              <a:buChar char="•"/>
            </a:pPr>
            <a:r>
              <a:rPr lang="nl-NL" dirty="0">
                <a:latin typeface="Arial" panose="020B0604020202020204" pitchFamily="34" charset="0"/>
                <a:cs typeface="Arial" panose="020B0604020202020204" pitchFamily="34" charset="0"/>
              </a:rPr>
              <a:t>volledig en precies</a:t>
            </a:r>
          </a:p>
        </p:txBody>
      </p:sp>
      <p:sp>
        <p:nvSpPr>
          <p:cNvPr id="3" name="Tijdelijke aanduiding voor tekst 2">
            <a:extLst>
              <a:ext uri="{FF2B5EF4-FFF2-40B4-BE49-F238E27FC236}">
                <a16:creationId xmlns:a16="http://schemas.microsoft.com/office/drawing/2014/main" id="{E2AF7C09-2133-473A-AEFF-FA341E02C87B}"/>
              </a:ext>
            </a:extLst>
          </p:cNvPr>
          <p:cNvSpPr>
            <a:spLocks noGrp="1"/>
          </p:cNvSpPr>
          <p:nvPr>
            <p:ph type="body" sz="quarter" idx="11"/>
          </p:nvPr>
        </p:nvSpPr>
        <p:spPr/>
        <p:txBody>
          <a:bodyPr/>
          <a:lstStyle/>
          <a:p>
            <a:pPr marL="0" indent="0">
              <a:buNone/>
            </a:pPr>
            <a:r>
              <a:rPr lang="nl-NL" b="1"/>
              <a:t>Richtlijnen van experts voor het maken van beeldbeschrijvingen</a:t>
            </a:r>
          </a:p>
        </p:txBody>
      </p:sp>
    </p:spTree>
    <p:extLst>
      <p:ext uri="{BB962C8B-B14F-4D97-AF65-F5344CB8AC3E}">
        <p14:creationId xmlns:p14="http://schemas.microsoft.com/office/powerpoint/2010/main" val="4592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DCBD10-42E2-478F-84FB-4A383C3F9C2A}"/>
              </a:ext>
            </a:extLst>
          </p:cNvPr>
          <p:cNvSpPr>
            <a:spLocks noGrp="1"/>
          </p:cNvSpPr>
          <p:nvPr>
            <p:ph type="title"/>
          </p:nvPr>
        </p:nvSpPr>
        <p:spPr/>
        <p:txBody>
          <a:bodyPr/>
          <a:lstStyle/>
          <a:p>
            <a:r>
              <a:rPr lang="nl-NL" dirty="0"/>
              <a:t>Beeldbeschrijving</a:t>
            </a:r>
            <a:br>
              <a:rPr lang="nl-NL" dirty="0"/>
            </a:br>
            <a:r>
              <a:rPr lang="nl-NL" sz="2800" dirty="0"/>
              <a:t>Algemene richtlijnen 3/3</a:t>
            </a:r>
          </a:p>
        </p:txBody>
      </p:sp>
      <p:sp>
        <p:nvSpPr>
          <p:cNvPr id="3" name="Tijdelijke aanduiding voor tekst 2">
            <a:extLst>
              <a:ext uri="{FF2B5EF4-FFF2-40B4-BE49-F238E27FC236}">
                <a16:creationId xmlns:a16="http://schemas.microsoft.com/office/drawing/2014/main" id="{E2AF7C09-2133-473A-AEFF-FA341E02C87B}"/>
              </a:ext>
            </a:extLst>
          </p:cNvPr>
          <p:cNvSpPr>
            <a:spLocks noGrp="1"/>
          </p:cNvSpPr>
          <p:nvPr>
            <p:ph type="body" sz="quarter" idx="11"/>
          </p:nvPr>
        </p:nvSpPr>
        <p:spPr/>
        <p:txBody>
          <a:bodyPr/>
          <a:lstStyle/>
          <a:p>
            <a:pPr marL="0" indent="0">
              <a:buNone/>
            </a:pPr>
            <a:r>
              <a:rPr lang="nl-NL" b="1"/>
              <a:t>Richtlijnen van experts voor het maken van beeldbeschrijvingen</a:t>
            </a:r>
          </a:p>
        </p:txBody>
      </p:sp>
      <p:sp>
        <p:nvSpPr>
          <p:cNvPr id="2" name="Tijdelijke aanduiding voor inhoud 1">
            <a:extLst>
              <a:ext uri="{FF2B5EF4-FFF2-40B4-BE49-F238E27FC236}">
                <a16:creationId xmlns:a16="http://schemas.microsoft.com/office/drawing/2014/main" id="{AF88D3D6-D8F4-4939-9AD1-FED7AD654752}"/>
              </a:ext>
            </a:extLst>
          </p:cNvPr>
          <p:cNvSpPr>
            <a:spLocks noGrp="1"/>
          </p:cNvSpPr>
          <p:nvPr>
            <p:ph idx="10"/>
          </p:nvPr>
        </p:nvSpPr>
        <p:spPr/>
        <p:txBody>
          <a:bodyPr>
            <a:normAutofit/>
          </a:bodyPr>
          <a:lstStyle/>
          <a:p>
            <a:pPr marL="0" indent="0">
              <a:buNone/>
            </a:pPr>
            <a:r>
              <a:rPr lang="nl-NL" sz="3000" b="1">
                <a:latin typeface="Arial" panose="020B0604020202020204" pitchFamily="34" charset="0"/>
                <a:cs typeface="Arial" panose="020B0604020202020204" pitchFamily="34" charset="0"/>
              </a:rPr>
              <a:t>Algemene richtlijnen (3/3)</a:t>
            </a:r>
          </a:p>
          <a:p>
            <a:pPr marL="0" indent="0">
              <a:buNone/>
            </a:pPr>
            <a:endParaRPr lang="nl-NL" b="1">
              <a:latin typeface="Arial" panose="020B0604020202020204" pitchFamily="34" charset="0"/>
              <a:cs typeface="Arial" panose="020B0604020202020204" pitchFamily="34" charset="0"/>
            </a:endParaRPr>
          </a:p>
          <a:p>
            <a:pPr marL="0" indent="0">
              <a:buNone/>
            </a:pPr>
            <a:r>
              <a:rPr lang="nl-NL" b="1"/>
              <a:t>Vermijd</a:t>
            </a:r>
            <a:endParaRPr lang="nl-NL" b="1">
              <a:latin typeface="Arial" panose="020B0604020202020204" pitchFamily="34" charset="0"/>
              <a:cs typeface="Arial" panose="020B0604020202020204" pitchFamily="34" charset="0"/>
            </a:endParaRPr>
          </a:p>
          <a:p>
            <a:r>
              <a:rPr lang="nl-NL">
                <a:latin typeface="Arial" panose="020B0604020202020204" pitchFamily="34" charset="0"/>
                <a:cs typeface="Arial" panose="020B0604020202020204" pitchFamily="34" charset="0"/>
              </a:rPr>
              <a:t>herhaling en overlap</a:t>
            </a:r>
          </a:p>
          <a:p>
            <a:r>
              <a:rPr lang="nl-NL">
                <a:latin typeface="Arial" panose="020B0604020202020204" pitchFamily="34" charset="0"/>
                <a:cs typeface="Arial" panose="020B0604020202020204" pitchFamily="34" charset="0"/>
              </a:rPr>
              <a:t>overbodige informatie</a:t>
            </a:r>
          </a:p>
          <a:p>
            <a:r>
              <a:rPr lang="nl-NL"/>
              <a:t>cognitieve overbelasting</a:t>
            </a:r>
          </a:p>
          <a:p>
            <a:r>
              <a:rPr lang="nl-NL">
                <a:latin typeface="Arial" panose="020B0604020202020204" pitchFamily="34" charset="0"/>
                <a:cs typeface="Arial" panose="020B0604020202020204" pitchFamily="34" charset="0"/>
              </a:rPr>
              <a:t>het verraden van antwoorden</a:t>
            </a:r>
          </a:p>
          <a:p>
            <a:r>
              <a:rPr lang="nl-NL"/>
              <a:t>visuele concepten</a:t>
            </a:r>
          </a:p>
        </p:txBody>
      </p:sp>
    </p:spTree>
    <p:extLst>
      <p:ext uri="{BB962C8B-B14F-4D97-AF65-F5344CB8AC3E}">
        <p14:creationId xmlns:p14="http://schemas.microsoft.com/office/powerpoint/2010/main" val="193490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normAutofit/>
          </a:bodyPr>
          <a:lstStyle/>
          <a:p>
            <a:r>
              <a:rPr lang="nl-NL" dirty="0"/>
              <a:t>Beeldbeschrijving</a:t>
            </a:r>
            <a:br>
              <a:rPr lang="nl-NL" dirty="0"/>
            </a:br>
            <a:r>
              <a:rPr lang="nl-NL" sz="2800" dirty="0"/>
              <a:t>Specifieke richtlijnen</a:t>
            </a:r>
            <a:br>
              <a:rPr lang="nl-NL" dirty="0"/>
            </a:b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lstStyle/>
          <a:p>
            <a:r>
              <a:rPr lang="nl-NL" b="1"/>
              <a:t>Richtlijnen van experts voor het maken van beeldbeschrijvingen</a:t>
            </a:r>
          </a:p>
          <a:p>
            <a:endParaRPr lang="nl-NL"/>
          </a:p>
        </p:txBody>
      </p:sp>
      <p:sp>
        <p:nvSpPr>
          <p:cNvPr id="2" name="Tijdelijke aanduiding voor inhoud 1">
            <a:extLst>
              <a:ext uri="{FF2B5EF4-FFF2-40B4-BE49-F238E27FC236}">
                <a16:creationId xmlns:a16="http://schemas.microsoft.com/office/drawing/2014/main" id="{C79A5DF5-7048-4706-BD26-374352B302C0}"/>
              </a:ext>
            </a:extLst>
          </p:cNvPr>
          <p:cNvSpPr>
            <a:spLocks noGrp="1"/>
          </p:cNvSpPr>
          <p:nvPr>
            <p:ph idx="10"/>
          </p:nvPr>
        </p:nvSpPr>
        <p:spPr/>
        <p:txBody>
          <a:bodyPr>
            <a:normAutofit/>
          </a:bodyPr>
          <a:lstStyle/>
          <a:p>
            <a:pPr marL="0" indent="0">
              <a:buNone/>
            </a:pPr>
            <a:r>
              <a:rPr lang="nl-NL" b="1" dirty="0"/>
              <a:t>Specifieke richtlijnen</a:t>
            </a:r>
          </a:p>
          <a:p>
            <a:pPr marL="0" indent="0">
              <a:buNone/>
            </a:pPr>
            <a:endParaRPr lang="nl-NL" dirty="0"/>
          </a:p>
          <a:p>
            <a:pPr marL="0" indent="0">
              <a:buNone/>
            </a:pPr>
            <a:r>
              <a:rPr lang="nl-NL" dirty="0"/>
              <a:t>Volg specifieke richtlijnen voor </a:t>
            </a:r>
          </a:p>
          <a:p>
            <a:pPr lvl="1"/>
            <a:r>
              <a:rPr lang="nl-NL" dirty="0"/>
              <a:t>schilderijen</a:t>
            </a:r>
          </a:p>
          <a:p>
            <a:pPr lvl="1"/>
            <a:r>
              <a:rPr lang="nl-NL" dirty="0"/>
              <a:t>cartoons, stripverhalen</a:t>
            </a:r>
          </a:p>
          <a:p>
            <a:pPr lvl="1"/>
            <a:r>
              <a:rPr lang="nl-NL" dirty="0"/>
              <a:t>complexe informatieve afbeeldingen</a:t>
            </a:r>
          </a:p>
          <a:p>
            <a:pPr lvl="1"/>
            <a:r>
              <a:rPr lang="nl-NL" dirty="0" err="1"/>
              <a:t>infographics</a:t>
            </a:r>
            <a:endParaRPr lang="nl-NL" dirty="0"/>
          </a:p>
          <a:p>
            <a:pPr lvl="1"/>
            <a:r>
              <a:rPr lang="nl-NL" dirty="0"/>
              <a:t>flowcharts</a:t>
            </a:r>
          </a:p>
          <a:p>
            <a:pPr lvl="1"/>
            <a:r>
              <a:rPr lang="nl-NL" dirty="0"/>
              <a:t>kaarten</a:t>
            </a:r>
          </a:p>
          <a:p>
            <a:pPr lvl="1"/>
            <a:r>
              <a:rPr lang="nl-NL" dirty="0"/>
              <a:t>tijdlijnen</a:t>
            </a:r>
          </a:p>
          <a:p>
            <a:pPr lvl="1"/>
            <a:r>
              <a:rPr lang="nl-NL" dirty="0"/>
              <a:t>tabellen</a:t>
            </a:r>
          </a:p>
          <a:p>
            <a:pPr lvl="1"/>
            <a:r>
              <a:rPr lang="nl-NL" dirty="0"/>
              <a:t>grafieken</a:t>
            </a:r>
          </a:p>
          <a:p>
            <a:pPr lvl="1"/>
            <a:r>
              <a:rPr lang="nl-NL" dirty="0"/>
              <a:t>etc.</a:t>
            </a:r>
          </a:p>
          <a:p>
            <a:pPr marL="0" indent="0">
              <a:buNone/>
            </a:pPr>
            <a:r>
              <a:rPr lang="nl-NL" sz="2400" b="0" i="0" u="none" strike="noStrike" dirty="0">
                <a:solidFill>
                  <a:srgbClr val="002D5B"/>
                </a:solidFill>
                <a:effectLst/>
                <a:latin typeface="Lato" panose="020F0502020204030203" pitchFamily="34" charset="0"/>
                <a:hlinkClick r:id="rId3" tooltip="ga naar Diagram image description (nieuw venster)"/>
              </a:rPr>
              <a:t>DIAGRAM Image </a:t>
            </a:r>
            <a:r>
              <a:rPr lang="nl-NL" sz="2400" b="0" i="0" u="none" strike="noStrike" dirty="0" err="1">
                <a:solidFill>
                  <a:srgbClr val="002D5B"/>
                </a:solidFill>
                <a:effectLst/>
                <a:latin typeface="Lato" panose="020F0502020204030203" pitchFamily="34" charset="0"/>
                <a:hlinkClick r:id="rId3" tooltip="ga naar Diagram image description (nieuw venster)"/>
              </a:rPr>
              <a:t>description</a:t>
            </a:r>
            <a:r>
              <a:rPr lang="nl-NL" sz="2400" b="0" i="0" u="none" strike="noStrike" dirty="0">
                <a:solidFill>
                  <a:srgbClr val="002D5B"/>
                </a:solidFill>
                <a:effectLst/>
                <a:latin typeface="Lato" panose="020F0502020204030203" pitchFamily="34" charset="0"/>
                <a:hlinkClick r:id="rId3" tooltip="ga naar Diagram image description (nieuw venster)"/>
              </a:rPr>
              <a:t> </a:t>
            </a:r>
            <a:r>
              <a:rPr lang="nl-NL" sz="2400" b="0" i="0" u="none" strike="noStrike" dirty="0" err="1">
                <a:solidFill>
                  <a:srgbClr val="002D5B"/>
                </a:solidFill>
                <a:effectLst/>
                <a:latin typeface="Lato" panose="020F0502020204030203" pitchFamily="34" charset="0"/>
                <a:hlinkClick r:id="rId3" tooltip="ga naar Diagram image description (nieuw venster)"/>
              </a:rPr>
              <a:t>guidelines</a:t>
            </a:r>
            <a:endParaRPr lang="nl-NL" sz="2400" b="0" i="0" u="none" strike="noStrike" dirty="0">
              <a:solidFill>
                <a:srgbClr val="002D5B"/>
              </a:solidFill>
              <a:effectLst/>
              <a:latin typeface="Lato" panose="020F0502020204030203" pitchFamily="34" charset="0"/>
            </a:endParaRPr>
          </a:p>
          <a:p>
            <a:pPr marL="0" indent="0">
              <a:buNone/>
            </a:pPr>
            <a:endParaRPr lang="nl-NL" sz="2400" dirty="0">
              <a:solidFill>
                <a:srgbClr val="002D5B"/>
              </a:solidFill>
              <a:latin typeface="Lato" panose="020F0502020204030203" pitchFamily="34" charset="0"/>
            </a:endParaRPr>
          </a:p>
          <a:p>
            <a:pPr marL="0" indent="0">
              <a:buNone/>
            </a:pPr>
            <a:endParaRPr lang="nl-NL" sz="2400" b="0" i="0" dirty="0">
              <a:solidFill>
                <a:srgbClr val="000000"/>
              </a:solidFill>
              <a:effectLst/>
              <a:latin typeface="Lato" panose="020F0502020204030203" pitchFamily="34" charset="0"/>
            </a:endParaRPr>
          </a:p>
          <a:p>
            <a:pPr marL="457200" lvl="1" indent="0">
              <a:buNone/>
            </a:pPr>
            <a:endParaRPr lang="nl-NL" dirty="0"/>
          </a:p>
        </p:txBody>
      </p:sp>
    </p:spTree>
    <p:extLst>
      <p:ext uri="{BB962C8B-B14F-4D97-AF65-F5344CB8AC3E}">
        <p14:creationId xmlns:p14="http://schemas.microsoft.com/office/powerpoint/2010/main" val="2010902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dirty="0"/>
              <a:t>Beeldbeschrijving</a:t>
            </a:r>
            <a:br>
              <a:rPr lang="nl-NL" dirty="0"/>
            </a:br>
            <a:r>
              <a:rPr lang="nl-NL" sz="2800" dirty="0"/>
              <a:t>Best </a:t>
            </a:r>
            <a:r>
              <a:rPr lang="nl-NL" sz="2800" dirty="0" err="1"/>
              <a:t>practices</a:t>
            </a:r>
            <a:br>
              <a:rPr lang="nl-NL" dirty="0"/>
            </a:b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lstStyle/>
          <a:p>
            <a:r>
              <a:rPr lang="nl-NL" b="1"/>
              <a:t>Richtlijnen van experts voor het maken van beeldbeschrijvingen</a:t>
            </a:r>
          </a:p>
          <a:p>
            <a:endParaRPr lang="nl-NL"/>
          </a:p>
        </p:txBody>
      </p:sp>
      <p:sp>
        <p:nvSpPr>
          <p:cNvPr id="2" name="Tijdelijke aanduiding voor inhoud 1">
            <a:extLst>
              <a:ext uri="{FF2B5EF4-FFF2-40B4-BE49-F238E27FC236}">
                <a16:creationId xmlns:a16="http://schemas.microsoft.com/office/drawing/2014/main" id="{C79A5DF5-7048-4706-BD26-374352B302C0}"/>
              </a:ext>
            </a:extLst>
          </p:cNvPr>
          <p:cNvSpPr>
            <a:spLocks noGrp="1"/>
          </p:cNvSpPr>
          <p:nvPr>
            <p:ph idx="10"/>
          </p:nvPr>
        </p:nvSpPr>
        <p:spPr/>
        <p:txBody>
          <a:bodyPr>
            <a:normAutofit/>
          </a:bodyPr>
          <a:lstStyle/>
          <a:p>
            <a:pPr marL="0" indent="0">
              <a:buNone/>
            </a:pPr>
            <a:r>
              <a:rPr lang="nl-NL" b="1"/>
              <a:t>Best practices</a:t>
            </a:r>
          </a:p>
          <a:p>
            <a:endParaRPr lang="nl-NL" b="1"/>
          </a:p>
          <a:p>
            <a:pPr marL="0" indent="0">
              <a:buNone/>
            </a:pPr>
            <a:r>
              <a:rPr lang="nl-NL"/>
              <a:t>Geef bij lange beeldbeschrijvingen:</a:t>
            </a:r>
          </a:p>
          <a:p>
            <a:pPr lvl="1"/>
            <a:endParaRPr lang="nl-NL"/>
          </a:p>
          <a:p>
            <a:r>
              <a:rPr lang="nl-NL"/>
              <a:t>in de eerste zin een samenvatting van de inhoud</a:t>
            </a:r>
          </a:p>
          <a:p>
            <a:r>
              <a:rPr lang="nl-NL"/>
              <a:t>structuur en overzicht</a:t>
            </a:r>
          </a:p>
          <a:p>
            <a:pPr lvl="1"/>
            <a:r>
              <a:rPr lang="nl-NL"/>
              <a:t>in de tekst, bijv. lijsten, koppen, tabellen</a:t>
            </a:r>
          </a:p>
          <a:p>
            <a:pPr lvl="1"/>
            <a:r>
              <a:rPr lang="nl-NL"/>
              <a:t>met secties, bijv. op basis van kwadranten, klok, gebieden, kompas</a:t>
            </a:r>
          </a:p>
          <a:p>
            <a:pPr lvl="1"/>
            <a:r>
              <a:rPr lang="nl-NL"/>
              <a:t>met aankondigingen bijv. aantal elementen in een stroomdiagram</a:t>
            </a:r>
          </a:p>
          <a:p>
            <a:pPr lvl="1"/>
            <a:r>
              <a:rPr lang="nl-NL"/>
              <a:t>een stap voor stap route langs secties</a:t>
            </a:r>
          </a:p>
          <a:p>
            <a:pPr marL="0" indent="0">
              <a:buNone/>
            </a:pPr>
            <a:endParaRPr lang="nl-NL"/>
          </a:p>
        </p:txBody>
      </p:sp>
    </p:spTree>
    <p:extLst>
      <p:ext uri="{BB962C8B-B14F-4D97-AF65-F5344CB8AC3E}">
        <p14:creationId xmlns:p14="http://schemas.microsoft.com/office/powerpoint/2010/main" val="1207810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F88D3D6-D8F4-4939-9AD1-FED7AD654752}"/>
              </a:ext>
            </a:extLst>
          </p:cNvPr>
          <p:cNvSpPr>
            <a:spLocks noGrp="1"/>
          </p:cNvSpPr>
          <p:nvPr>
            <p:ph idx="10"/>
          </p:nvPr>
        </p:nvSpPr>
        <p:spPr/>
        <p:txBody>
          <a:bodyPr>
            <a:normAutofit lnSpcReduction="10000"/>
          </a:bodyPr>
          <a:lstStyle/>
          <a:p>
            <a:pPr marL="0" indent="0">
              <a:buNone/>
            </a:pPr>
            <a:r>
              <a:rPr lang="nl-NL"/>
              <a:t>Analyseer elke afbeelding, bijvoorbeeld van de Eiffeltoren, met de volgende kernvragen:</a:t>
            </a:r>
          </a:p>
          <a:p>
            <a:pPr marL="0" indent="0">
              <a:buNone/>
            </a:pPr>
            <a:endParaRPr lang="nl-NL"/>
          </a:p>
          <a:p>
            <a:r>
              <a:rPr lang="nl-NL" b="1"/>
              <a:t>Waar</a:t>
            </a:r>
            <a:br>
              <a:rPr lang="nl-NL"/>
            </a:br>
            <a:r>
              <a:rPr lang="nl-NL"/>
              <a:t>Wat is de context en waarom staat de afbeelding hier?</a:t>
            </a:r>
          </a:p>
          <a:p>
            <a:r>
              <a:rPr lang="nl-NL" b="1"/>
              <a:t>Wat</a:t>
            </a:r>
            <a:br>
              <a:rPr lang="nl-NL"/>
            </a:br>
            <a:r>
              <a:rPr lang="nl-NL"/>
              <a:t>Welke relevante informatie geeft de afbeelding?</a:t>
            </a:r>
          </a:p>
          <a:p>
            <a:r>
              <a:rPr lang="nl-NL" b="1"/>
              <a:t>Waarom</a:t>
            </a:r>
            <a:br>
              <a:rPr lang="nl-NL"/>
            </a:br>
            <a:r>
              <a:rPr lang="nl-NL"/>
              <a:t>Welk doel heeft de afbeelding?</a:t>
            </a:r>
          </a:p>
          <a:p>
            <a:r>
              <a:rPr lang="nl-NL" b="1"/>
              <a:t>Wie</a:t>
            </a:r>
            <a:br>
              <a:rPr lang="nl-NL"/>
            </a:br>
            <a:r>
              <a:rPr lang="nl-NL"/>
              <a:t>Voor wie is de afbeelding en de  publicatie?</a:t>
            </a:r>
          </a:p>
          <a:p>
            <a:endParaRPr lang="nl-NL"/>
          </a:p>
        </p:txBody>
      </p:sp>
      <p:sp>
        <p:nvSpPr>
          <p:cNvPr id="4" name="Titel 3">
            <a:extLst>
              <a:ext uri="{FF2B5EF4-FFF2-40B4-BE49-F238E27FC236}">
                <a16:creationId xmlns:a16="http://schemas.microsoft.com/office/drawing/2014/main" id="{07DCBD10-42E2-478F-84FB-4A383C3F9C2A}"/>
              </a:ext>
            </a:extLst>
          </p:cNvPr>
          <p:cNvSpPr>
            <a:spLocks noGrp="1"/>
          </p:cNvSpPr>
          <p:nvPr>
            <p:ph type="title"/>
          </p:nvPr>
        </p:nvSpPr>
        <p:spPr/>
        <p:txBody>
          <a:bodyPr/>
          <a:lstStyle/>
          <a:p>
            <a:r>
              <a:rPr lang="nl-NL" dirty="0"/>
              <a:t>Beeldbeschrijving</a:t>
            </a:r>
            <a:br>
              <a:rPr lang="nl-NL" dirty="0"/>
            </a:br>
            <a:r>
              <a:rPr lang="nl-NL" sz="2800" dirty="0"/>
              <a:t>Kernvragen</a:t>
            </a:r>
            <a:br>
              <a:rPr lang="nl-NL" dirty="0"/>
            </a:br>
            <a:endParaRPr lang="nl-NL" sz="2800" dirty="0"/>
          </a:p>
        </p:txBody>
      </p:sp>
    </p:spTree>
    <p:extLst>
      <p:ext uri="{BB962C8B-B14F-4D97-AF65-F5344CB8AC3E}">
        <p14:creationId xmlns:p14="http://schemas.microsoft.com/office/powerpoint/2010/main" val="1708685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r>
              <a:rPr lang="nl-NL" sz="2800" dirty="0"/>
              <a:t>Alternatieven voor tekstalternatieven</a:t>
            </a:r>
            <a:br>
              <a:rPr lang="nl-NL" sz="4000" dirty="0"/>
            </a:br>
            <a:endParaRPr lang="nl-NL" sz="4000" dirty="0"/>
          </a:p>
        </p:txBody>
      </p:sp>
      <p:pic>
        <p:nvPicPr>
          <p:cNvPr id="8194" name="Picture 2">
            <a:extLst>
              <a:ext uri="{FF2B5EF4-FFF2-40B4-BE49-F238E27FC236}">
                <a16:creationId xmlns:a16="http://schemas.microsoft.com/office/drawing/2014/main" id="{6B0CAB69-3517-41E1-A050-02D629384A6A}"/>
              </a:ext>
              <a:ext uri="{C183D7F6-B498-43B3-948B-1728B52AA6E4}">
                <adec:decorative xmlns:adec="http://schemas.microsoft.com/office/drawing/2017/decorative" val="1"/>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121400" y="1203920"/>
            <a:ext cx="5821363" cy="436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5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dirty="0"/>
              <a:t>Beeldbeschrijving</a:t>
            </a:r>
            <a:br>
              <a:rPr lang="nl-NL" dirty="0"/>
            </a:br>
            <a:r>
              <a:rPr lang="nl-NL" sz="1800" b="1" dirty="0"/>
              <a:t>Alternatieven (1/8)</a:t>
            </a: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normAutofit fontScale="92500"/>
          </a:bodyPr>
          <a:lstStyle/>
          <a:p>
            <a:r>
              <a:rPr lang="nl-NL" b="1"/>
              <a:t>Voelbare tekening met tekst en braille én met uitleg </a:t>
            </a:r>
          </a:p>
          <a:p>
            <a:endParaRPr lang="nl-NL"/>
          </a:p>
          <a:p>
            <a:r>
              <a:rPr lang="nl-NL"/>
              <a:t>Als een tekstuele beeldbeschrijving onmogelijk, onbegrijpelijk of onbruikbaar is voor iemand met een visuele beperking.</a:t>
            </a:r>
          </a:p>
          <a:p>
            <a:endParaRPr lang="nl-NL"/>
          </a:p>
          <a:p>
            <a:endParaRPr lang="nl-NL" sz="2800">
              <a:effectLst/>
              <a:latin typeface="Arial" panose="020B0604020202020204" pitchFamily="34" charset="0"/>
              <a:ea typeface="Calibri" panose="020F0502020204030204" pitchFamily="34" charset="0"/>
              <a:cs typeface="Times New Roman" panose="02020603050405020304" pitchFamily="18" charset="0"/>
            </a:endParaRPr>
          </a:p>
          <a:p>
            <a:r>
              <a:rPr lang="nl-NL" sz="2600">
                <a:effectLst/>
                <a:latin typeface="Arial" panose="020B0604020202020204" pitchFamily="34" charset="0"/>
                <a:ea typeface="Calibri" panose="020F0502020204030204" pitchFamily="34" charset="0"/>
                <a:cs typeface="Times New Roman" panose="02020603050405020304" pitchFamily="18" charset="0"/>
              </a:rPr>
              <a:t>Bron afbeelding</a:t>
            </a:r>
            <a:r>
              <a:rPr lang="nl-NL" sz="260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Dedicon </a:t>
            </a:r>
            <a:endParaRPr lang="nl-NL" sz="2600">
              <a:effectLst/>
              <a:latin typeface="Arial" panose="020B0604020202020204" pitchFamily="34" charset="0"/>
              <a:ea typeface="Calibri" panose="020F0502020204030204" pitchFamily="34" charset="0"/>
              <a:cs typeface="Times New Roman" panose="02020603050405020304" pitchFamily="18" charset="0"/>
            </a:endParaRPr>
          </a:p>
          <a:p>
            <a:endParaRPr lang="nl-NL"/>
          </a:p>
        </p:txBody>
      </p:sp>
      <p:pic>
        <p:nvPicPr>
          <p:cNvPr id="6" name="Tijdelijke aanduiding voor inhoud 5" descr="Zwelpapier met tekening van hart met aanduiding van anatomische onderdelen. ">
            <a:extLst>
              <a:ext uri="{FF2B5EF4-FFF2-40B4-BE49-F238E27FC236}">
                <a16:creationId xmlns:a16="http://schemas.microsoft.com/office/drawing/2014/main" id="{27B360FE-95F0-4511-846F-9F8F2F984156}"/>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281923" y="214685"/>
            <a:ext cx="4436840" cy="5914344"/>
          </a:xfrm>
        </p:spPr>
      </p:pic>
    </p:spTree>
    <p:extLst>
      <p:ext uri="{BB962C8B-B14F-4D97-AF65-F5344CB8AC3E}">
        <p14:creationId xmlns:p14="http://schemas.microsoft.com/office/powerpoint/2010/main" val="727062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dirty="0"/>
              <a:t>Beeldbeschrijving</a:t>
            </a:r>
            <a:br>
              <a:rPr lang="nl-NL" dirty="0"/>
            </a:br>
            <a:r>
              <a:rPr lang="nl-NL" sz="1800" b="1" dirty="0"/>
              <a:t>Alternatieven (2/8)</a:t>
            </a: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normAutofit lnSpcReduction="10000"/>
          </a:bodyPr>
          <a:lstStyle/>
          <a:p>
            <a:r>
              <a:rPr lang="nl-NL" b="1"/>
              <a:t>Voelbaar 3D voorwerp én uitleg</a:t>
            </a:r>
          </a:p>
          <a:p>
            <a:endParaRPr lang="nl-NL" b="1"/>
          </a:p>
          <a:p>
            <a:r>
              <a:rPr lang="nl-NL"/>
              <a:t>Als een tekstuele beeldbeschrijving onmogelijk, onbegrijpelijk of onbruikbaar is voor iemand met een visuele beperking.</a:t>
            </a:r>
          </a:p>
          <a:p>
            <a:endParaRPr lang="nl-NL" b="1"/>
          </a:p>
          <a:p>
            <a:endParaRPr lang="nl-NL" b="1"/>
          </a:p>
          <a:p>
            <a:r>
              <a:rPr lang="nl-NL" sz="2400">
                <a:effectLst/>
                <a:latin typeface="Arial" panose="020B0604020202020204" pitchFamily="34" charset="0"/>
                <a:ea typeface="Calibri" panose="020F0502020204030204" pitchFamily="34" charset="0"/>
                <a:cs typeface="Times New Roman" panose="02020603050405020304" pitchFamily="18" charset="0"/>
              </a:rPr>
              <a:t>Bron afbeelding</a:t>
            </a:r>
            <a:r>
              <a:rPr lang="nl-NL" sz="240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Dedicon </a:t>
            </a:r>
          </a:p>
        </p:txBody>
      </p:sp>
      <p:pic>
        <p:nvPicPr>
          <p:cNvPr id="6" name="Tijdelijke aanduiding voor inhoud 5" descr="Plastic 3D-kaart van Nederland waarbij de provincies als losse stukken in elkaar gelegd kunnen worden. ">
            <a:extLst>
              <a:ext uri="{FF2B5EF4-FFF2-40B4-BE49-F238E27FC236}">
                <a16:creationId xmlns:a16="http://schemas.microsoft.com/office/drawing/2014/main" id="{67202C0B-8DEA-4B5C-8ED0-317A48B70E09}"/>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rot="5400000">
            <a:off x="5805207" y="952913"/>
            <a:ext cx="5905820" cy="4429364"/>
          </a:xfrm>
        </p:spPr>
      </p:pic>
    </p:spTree>
    <p:extLst>
      <p:ext uri="{BB962C8B-B14F-4D97-AF65-F5344CB8AC3E}">
        <p14:creationId xmlns:p14="http://schemas.microsoft.com/office/powerpoint/2010/main" val="128251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0B258-379E-422F-BFD6-C09949A161C5}"/>
              </a:ext>
            </a:extLst>
          </p:cNvPr>
          <p:cNvSpPr>
            <a:spLocks noGrp="1"/>
          </p:cNvSpPr>
          <p:nvPr>
            <p:ph type="title"/>
          </p:nvPr>
        </p:nvSpPr>
        <p:spPr/>
        <p:txBody>
          <a:bodyPr/>
          <a:lstStyle/>
          <a:p>
            <a:r>
              <a:rPr lang="nl-NL"/>
              <a:t>Leerdoelen</a:t>
            </a:r>
          </a:p>
        </p:txBody>
      </p:sp>
      <p:sp>
        <p:nvSpPr>
          <p:cNvPr id="3" name="Tijdelijke aanduiding voor inhoud 2">
            <a:extLst>
              <a:ext uri="{FF2B5EF4-FFF2-40B4-BE49-F238E27FC236}">
                <a16:creationId xmlns:a16="http://schemas.microsoft.com/office/drawing/2014/main" id="{B94204D3-7F03-4781-B72C-D0CE2C2673A9}"/>
              </a:ext>
            </a:extLst>
          </p:cNvPr>
          <p:cNvSpPr>
            <a:spLocks noGrp="1"/>
          </p:cNvSpPr>
          <p:nvPr>
            <p:ph idx="1"/>
          </p:nvPr>
        </p:nvSpPr>
        <p:spPr/>
        <p:txBody>
          <a:bodyPr>
            <a:normAutofit/>
          </a:bodyPr>
          <a:lstStyle/>
          <a:p>
            <a:endParaRPr lang="nl-NL" dirty="0"/>
          </a:p>
          <a:p>
            <a:r>
              <a:rPr lang="nl-NL" dirty="0"/>
              <a:t>Recente ontwikkelingen rond aanstaande wetgeving benoemen.</a:t>
            </a:r>
          </a:p>
          <a:p>
            <a:r>
              <a:rPr lang="nl-NL" dirty="0"/>
              <a:t>Relevante richtlijnen raadplegen in de standaard WCAG.</a:t>
            </a:r>
          </a:p>
          <a:p>
            <a:r>
              <a:rPr lang="nl-NL" dirty="0"/>
              <a:t>Richtlijnen (laten) toepassen op eigen digitale publicaties.</a:t>
            </a:r>
          </a:p>
          <a:p>
            <a:r>
              <a:rPr lang="nl-NL" dirty="0"/>
              <a:t>Een beeldbeschrijving bij een afbeelding (laten) maken.</a:t>
            </a:r>
          </a:p>
          <a:p>
            <a:r>
              <a:rPr lang="nl-NL" dirty="0"/>
              <a:t>Inschatten welke rollen en verantwoordelijkheden er zijn bij specifieke onderdelen van toegankelijk publiceren. </a:t>
            </a:r>
          </a:p>
        </p:txBody>
      </p:sp>
    </p:spTree>
    <p:extLst>
      <p:ext uri="{BB962C8B-B14F-4D97-AF65-F5344CB8AC3E}">
        <p14:creationId xmlns:p14="http://schemas.microsoft.com/office/powerpoint/2010/main" val="645978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a:t>Beeldbeschrijving</a:t>
            </a:r>
            <a:br>
              <a:rPr lang="nl-NL"/>
            </a:br>
            <a:r>
              <a:rPr lang="nl-NL" sz="1800" b="1"/>
              <a:t>Alternatieven (3/8)</a:t>
            </a:r>
            <a:endParaRPr lang="nl-NL" sz="280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normAutofit/>
          </a:bodyPr>
          <a:lstStyle/>
          <a:p>
            <a:r>
              <a:rPr lang="nl-NL" b="1" dirty="0"/>
              <a:t>Voelbaar 3D voorwerp én uitleg</a:t>
            </a:r>
          </a:p>
          <a:p>
            <a:endParaRPr lang="nl-NL" b="1" dirty="0"/>
          </a:p>
          <a:p>
            <a:r>
              <a:rPr lang="nl-NL" dirty="0"/>
              <a:t>Als een tekstuele beeldbeschrijving onmogelijk, onbegrijpelijk of onbruikbaar is voor iemand met een visuele beperking.</a:t>
            </a:r>
            <a:endParaRPr lang="nl-NL" b="1" dirty="0"/>
          </a:p>
          <a:p>
            <a:endParaRPr lang="nl-NL" b="1" dirty="0"/>
          </a:p>
          <a:p>
            <a:r>
              <a:rPr lang="nl-NL" sz="2400" dirty="0">
                <a:effectLst/>
                <a:latin typeface="Arial" panose="020B0604020202020204" pitchFamily="34" charset="0"/>
                <a:ea typeface="Calibri" panose="020F0502020204030204" pitchFamily="34" charset="0"/>
                <a:cs typeface="Times New Roman" panose="02020603050405020304" pitchFamily="18" charset="0"/>
              </a:rPr>
              <a:t>Bron afbeelding</a:t>
            </a:r>
            <a:r>
              <a:rPr lang="nl-NL" sz="2400" dirty="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Dedicon</a:t>
            </a:r>
            <a:endParaRPr lang="nl-NL" dirty="0"/>
          </a:p>
        </p:txBody>
      </p:sp>
      <p:pic>
        <p:nvPicPr>
          <p:cNvPr id="8" name="Tijdelijke aanduiding voor inhoud 7" descr="3D vormen die gesplitst / gehalveerd kunnen worden. Raketvorm, eivorm, cilinder, balk, ovaal. ">
            <a:extLst>
              <a:ext uri="{FF2B5EF4-FFF2-40B4-BE49-F238E27FC236}">
                <a16:creationId xmlns:a16="http://schemas.microsoft.com/office/drawing/2014/main" id="{FF1B9CCC-F552-4F65-A9BE-419B6C23A9D9}"/>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121400" y="1446477"/>
            <a:ext cx="5821363" cy="3880908"/>
          </a:xfrm>
        </p:spPr>
      </p:pic>
    </p:spTree>
    <p:extLst>
      <p:ext uri="{BB962C8B-B14F-4D97-AF65-F5344CB8AC3E}">
        <p14:creationId xmlns:p14="http://schemas.microsoft.com/office/powerpoint/2010/main" val="2438717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a:xfrm>
            <a:off x="249237" y="183010"/>
            <a:ext cx="5204791" cy="1968948"/>
          </a:xfrm>
        </p:spPr>
        <p:txBody>
          <a:bodyPr/>
          <a:lstStyle/>
          <a:p>
            <a:r>
              <a:rPr lang="nl-NL" dirty="0"/>
              <a:t>Beeldbeschrijving</a:t>
            </a:r>
            <a:br>
              <a:rPr lang="nl-NL" dirty="0"/>
            </a:br>
            <a:r>
              <a:rPr lang="nl-NL" sz="1800" b="1" dirty="0"/>
              <a:t>Alternatieven (4/8)</a:t>
            </a: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lstStyle/>
          <a:p>
            <a:r>
              <a:rPr lang="nl-NL" b="1"/>
              <a:t>Voelbaar 3D voorwerp én uitleg</a:t>
            </a:r>
          </a:p>
          <a:p>
            <a:endParaRPr lang="nl-NL" b="1"/>
          </a:p>
          <a:p>
            <a:r>
              <a:rPr lang="nl-NL"/>
              <a:t>Als een tekstuele beeldbeschrijving onmogelijk, onbegrijpelijk of onbruikbaar is voor iemand met een visuele beperking.</a:t>
            </a:r>
          </a:p>
          <a:p>
            <a:endParaRPr lang="nl-NL" b="1"/>
          </a:p>
          <a:p>
            <a:r>
              <a:rPr lang="nl-NL" sz="2400">
                <a:effectLst/>
                <a:latin typeface="Arial" panose="020B0604020202020204" pitchFamily="34" charset="0"/>
                <a:ea typeface="Calibri" panose="020F0502020204030204" pitchFamily="34" charset="0"/>
                <a:cs typeface="Times New Roman" panose="02020603050405020304" pitchFamily="18" charset="0"/>
              </a:rPr>
              <a:t>Bron afbeelding</a:t>
            </a:r>
            <a:r>
              <a:rPr lang="nl-NL" sz="240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Dedicon </a:t>
            </a:r>
            <a:endParaRPr lang="nl-NL" sz="2400">
              <a:effectLst/>
              <a:latin typeface="Arial" panose="020B0604020202020204" pitchFamily="34" charset="0"/>
              <a:ea typeface="Calibri" panose="020F0502020204030204" pitchFamily="34" charset="0"/>
              <a:cs typeface="Times New Roman" panose="02020603050405020304" pitchFamily="18" charset="0"/>
            </a:endParaRPr>
          </a:p>
          <a:p>
            <a:endParaRPr lang="nl-NL" b="1"/>
          </a:p>
          <a:p>
            <a:endParaRPr lang="nl-NL" b="1"/>
          </a:p>
          <a:p>
            <a:endParaRPr lang="nl-NL"/>
          </a:p>
        </p:txBody>
      </p:sp>
      <p:pic>
        <p:nvPicPr>
          <p:cNvPr id="6" name="Tijdelijke aanduiding voor inhoud 5" descr="3D print van poppetje voor een muur met voelbare schaduw. ">
            <a:extLst>
              <a:ext uri="{FF2B5EF4-FFF2-40B4-BE49-F238E27FC236}">
                <a16:creationId xmlns:a16="http://schemas.microsoft.com/office/drawing/2014/main" id="{069F7434-9CB8-40DB-A8E1-0F5844D2DE24}"/>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121400" y="1446477"/>
            <a:ext cx="5821363" cy="3880908"/>
          </a:xfrm>
        </p:spPr>
      </p:pic>
    </p:spTree>
    <p:extLst>
      <p:ext uri="{BB962C8B-B14F-4D97-AF65-F5344CB8AC3E}">
        <p14:creationId xmlns:p14="http://schemas.microsoft.com/office/powerpoint/2010/main" val="1264976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dirty="0"/>
              <a:t>Beeldbeschrijving</a:t>
            </a:r>
            <a:br>
              <a:rPr lang="nl-NL" dirty="0"/>
            </a:br>
            <a:r>
              <a:rPr lang="nl-NL" sz="1800" b="1" dirty="0"/>
              <a:t>Alternatieven (5/8)</a:t>
            </a: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normAutofit/>
          </a:bodyPr>
          <a:lstStyle/>
          <a:p>
            <a:r>
              <a:rPr lang="nl-NL" b="1"/>
              <a:t>Voelbaar 3D voorwerp</a:t>
            </a:r>
          </a:p>
          <a:p>
            <a:endParaRPr lang="nl-NL" b="1"/>
          </a:p>
          <a:p>
            <a:r>
              <a:rPr lang="nl-NL"/>
              <a:t>Als een tekstuele beeldbeschrijving onmogelijk, onbegrijpelijk of onbruikbaar is voor iemand met een visuele beperking.</a:t>
            </a:r>
            <a:endParaRPr lang="nl-NL" b="1"/>
          </a:p>
          <a:p>
            <a:endParaRPr lang="nl-NL" b="1"/>
          </a:p>
          <a:p>
            <a:r>
              <a:rPr lang="nl-NL" sz="2400">
                <a:effectLst/>
                <a:latin typeface="Arial" panose="020B0604020202020204" pitchFamily="34" charset="0"/>
                <a:ea typeface="Calibri" panose="020F0502020204030204" pitchFamily="34" charset="0"/>
                <a:cs typeface="Times New Roman" panose="02020603050405020304" pitchFamily="18" charset="0"/>
              </a:rPr>
              <a:t>Bron afbeelding</a:t>
            </a:r>
            <a:r>
              <a:rPr lang="nl-NL" sz="240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nl-NL" sz="2400" err="1">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Pixabay</a:t>
            </a:r>
            <a:endParaRPr lang="nl-NL" sz="2400">
              <a:effectLst/>
              <a:latin typeface="Arial" panose="020B0604020202020204" pitchFamily="34" charset="0"/>
              <a:ea typeface="Calibri" panose="020F0502020204030204" pitchFamily="34" charset="0"/>
              <a:cs typeface="Times New Roman" panose="02020603050405020304" pitchFamily="18" charset="0"/>
            </a:endParaRPr>
          </a:p>
          <a:p>
            <a:endParaRPr lang="nl-NL" b="1"/>
          </a:p>
          <a:p>
            <a:endParaRPr lang="nl-NL"/>
          </a:p>
        </p:txBody>
      </p:sp>
      <p:pic>
        <p:nvPicPr>
          <p:cNvPr id="7" name="Picture 2" descr="Souvenir figuurtje van Eiffeltoren.  ">
            <a:extLst>
              <a:ext uri="{FF2B5EF4-FFF2-40B4-BE49-F238E27FC236}">
                <a16:creationId xmlns:a16="http://schemas.microsoft.com/office/drawing/2014/main" id="{35817011-166E-4757-A7A1-56607F21B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833" y="380716"/>
            <a:ext cx="5821363" cy="5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30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dirty="0"/>
              <a:t>Beeldbeschrijving</a:t>
            </a:r>
            <a:br>
              <a:rPr lang="nl-NL" dirty="0"/>
            </a:br>
            <a:r>
              <a:rPr lang="nl-NL" sz="1800" b="1" dirty="0"/>
              <a:t>Alternatieven (6/8)</a:t>
            </a:r>
            <a:endParaRPr lang="nl-NL" sz="2800" dirty="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normAutofit lnSpcReduction="10000"/>
          </a:bodyPr>
          <a:lstStyle/>
          <a:p>
            <a:r>
              <a:rPr lang="nl-NL" b="1">
                <a:latin typeface="Arial" panose="020B0604020202020204" pitchFamily="34" charset="0"/>
                <a:cs typeface="Arial" panose="020B0604020202020204" pitchFamily="34" charset="0"/>
              </a:rPr>
              <a:t>Didactische aanpassing</a:t>
            </a:r>
          </a:p>
          <a:p>
            <a:r>
              <a:rPr lang="nl-NL">
                <a:latin typeface="Arial" panose="020B0604020202020204" pitchFamily="34" charset="0"/>
                <a:cs typeface="Arial" panose="020B0604020202020204" pitchFamily="34" charset="0"/>
              </a:rPr>
              <a:t>Als een beeldbeschrijving in educatief materiaal het antwoord weggeeft.</a:t>
            </a:r>
          </a:p>
          <a:p>
            <a:endParaRPr lang="nl-NL">
              <a:latin typeface="Arial" panose="020B0604020202020204" pitchFamily="34" charset="0"/>
              <a:cs typeface="Arial" panose="020B0604020202020204" pitchFamily="34" charset="0"/>
            </a:endParaRPr>
          </a:p>
          <a:p>
            <a:endParaRPr lang="nl-NL">
              <a:latin typeface="Arial" panose="020B0604020202020204" pitchFamily="34" charset="0"/>
              <a:cs typeface="Arial" panose="020B0604020202020204" pitchFamily="34" charset="0"/>
            </a:endParaRPr>
          </a:p>
          <a:p>
            <a:endParaRPr lang="nl-NL">
              <a:latin typeface="Arial" panose="020B0604020202020204" pitchFamily="34" charset="0"/>
              <a:cs typeface="Arial" panose="020B0604020202020204" pitchFamily="34" charset="0"/>
            </a:endParaRPr>
          </a:p>
          <a:p>
            <a:endParaRPr lang="nl-NL">
              <a:latin typeface="Arial" panose="020B0604020202020204" pitchFamily="34" charset="0"/>
              <a:cs typeface="Arial" panose="020B0604020202020204" pitchFamily="34" charset="0"/>
            </a:endParaRPr>
          </a:p>
          <a:p>
            <a:r>
              <a:rPr lang="nl-NL" sz="2400"/>
              <a:t>Bron afbeelding: </a:t>
            </a:r>
            <a:r>
              <a:rPr lang="nl-NL" sz="2400" b="0" i="0">
                <a:effectLst/>
                <a:latin typeface="Segoe UI" panose="020B0502040204020203" pitchFamily="34" charset="0"/>
              </a:rPr>
              <a:t>Taal actief groep 4. Malmberg</a:t>
            </a:r>
          </a:p>
          <a:p>
            <a:endParaRPr lang="nl-NL">
              <a:latin typeface="Arial" panose="020B0604020202020204" pitchFamily="34" charset="0"/>
              <a:cs typeface="Arial" panose="020B0604020202020204" pitchFamily="34" charset="0"/>
            </a:endParaRPr>
          </a:p>
          <a:p>
            <a:endParaRPr lang="nl-NL" b="1"/>
          </a:p>
          <a:p>
            <a:endParaRPr lang="nl-NL" b="1"/>
          </a:p>
          <a:p>
            <a:endParaRPr lang="nl-NL"/>
          </a:p>
        </p:txBody>
      </p:sp>
      <p:pic>
        <p:nvPicPr>
          <p:cNvPr id="6" name="Afbeelding 5" descr="Opdracht uit een taalboek waarbij pijlen voorwerpen op een tekening aanwijzen die opgeschreven moeten worden. ">
            <a:extLst>
              <a:ext uri="{FF2B5EF4-FFF2-40B4-BE49-F238E27FC236}">
                <a16:creationId xmlns:a16="http://schemas.microsoft.com/office/drawing/2014/main" id="{151CBEC1-6686-4598-A0EF-FDCAF75F3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842" y="1451802"/>
            <a:ext cx="5820763" cy="3364038"/>
          </a:xfrm>
          <a:prstGeom prst="rect">
            <a:avLst/>
          </a:prstGeom>
        </p:spPr>
      </p:pic>
    </p:spTree>
    <p:extLst>
      <p:ext uri="{BB962C8B-B14F-4D97-AF65-F5344CB8AC3E}">
        <p14:creationId xmlns:p14="http://schemas.microsoft.com/office/powerpoint/2010/main" val="2523029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F32CC94-6870-479F-B677-43D91BBB7D3F}"/>
              </a:ext>
            </a:extLst>
          </p:cNvPr>
          <p:cNvSpPr>
            <a:spLocks noGrp="1"/>
          </p:cNvSpPr>
          <p:nvPr>
            <p:ph type="title"/>
          </p:nvPr>
        </p:nvSpPr>
        <p:spPr/>
        <p:txBody>
          <a:bodyPr/>
          <a:lstStyle/>
          <a:p>
            <a:r>
              <a:rPr lang="nl-NL"/>
              <a:t>Beeldbeschrijving</a:t>
            </a:r>
            <a:br>
              <a:rPr lang="nl-NL"/>
            </a:br>
            <a:r>
              <a:rPr lang="nl-NL" sz="1800" b="1"/>
              <a:t>Alternatieven (7/8)</a:t>
            </a:r>
            <a:endParaRPr lang="nl-NL" sz="2800"/>
          </a:p>
        </p:txBody>
      </p:sp>
      <p:sp>
        <p:nvSpPr>
          <p:cNvPr id="3" name="Tijdelijke aanduiding voor tekst 2">
            <a:extLst>
              <a:ext uri="{FF2B5EF4-FFF2-40B4-BE49-F238E27FC236}">
                <a16:creationId xmlns:a16="http://schemas.microsoft.com/office/drawing/2014/main" id="{CF5DE764-9619-449D-B31A-A1AD4769E78C}"/>
              </a:ext>
            </a:extLst>
          </p:cNvPr>
          <p:cNvSpPr>
            <a:spLocks noGrp="1"/>
          </p:cNvSpPr>
          <p:nvPr>
            <p:ph type="body" sz="quarter" idx="11"/>
          </p:nvPr>
        </p:nvSpPr>
        <p:spPr/>
        <p:txBody>
          <a:bodyPr/>
          <a:lstStyle/>
          <a:p>
            <a:r>
              <a:rPr lang="nl-NL" b="1">
                <a:latin typeface="Arial" panose="020B0604020202020204" pitchFamily="34" charset="0"/>
                <a:cs typeface="Arial" panose="020B0604020202020204" pitchFamily="34" charset="0"/>
              </a:rPr>
              <a:t>Didactische aanpassing</a:t>
            </a:r>
          </a:p>
          <a:p>
            <a:r>
              <a:rPr lang="nl-NL">
                <a:latin typeface="Arial" panose="020B0604020202020204" pitchFamily="34" charset="0"/>
                <a:cs typeface="Arial" panose="020B0604020202020204" pitchFamily="34" charset="0"/>
              </a:rPr>
              <a:t>Als een beeldbeschrijving in educatief materiaal het antwoord weggeeft.</a:t>
            </a:r>
          </a:p>
          <a:p>
            <a:endParaRPr lang="nl-NL">
              <a:latin typeface="Arial" panose="020B0604020202020204" pitchFamily="34" charset="0"/>
              <a:cs typeface="Arial" panose="020B0604020202020204" pitchFamily="34" charset="0"/>
            </a:endParaRPr>
          </a:p>
          <a:p>
            <a:endParaRPr lang="nl-NL" b="1"/>
          </a:p>
          <a:p>
            <a:endParaRPr lang="nl-NL" b="1"/>
          </a:p>
          <a:p>
            <a:endParaRPr lang="nl-NL"/>
          </a:p>
        </p:txBody>
      </p:sp>
      <p:sp>
        <p:nvSpPr>
          <p:cNvPr id="5" name="Tijdelijke aanduiding voor inhoud 4">
            <a:extLst>
              <a:ext uri="{FF2B5EF4-FFF2-40B4-BE49-F238E27FC236}">
                <a16:creationId xmlns:a16="http://schemas.microsoft.com/office/drawing/2014/main" id="{3030BF49-4FAA-411C-8BE2-3175AC9AC07F}"/>
              </a:ext>
            </a:extLst>
          </p:cNvPr>
          <p:cNvSpPr>
            <a:spLocks noGrp="1"/>
          </p:cNvSpPr>
          <p:nvPr>
            <p:ph idx="10"/>
          </p:nvPr>
        </p:nvSpPr>
        <p:spPr>
          <a:xfrm>
            <a:off x="5857016" y="59960"/>
            <a:ext cx="6275024" cy="6858000"/>
          </a:xfrm>
        </p:spPr>
        <p:txBody>
          <a:bodyPr>
            <a:noAutofit/>
          </a:bodyPr>
          <a:lstStyle/>
          <a:p>
            <a:pPr marL="0" indent="0">
              <a:lnSpc>
                <a:spcPct val="120000"/>
              </a:lnSpc>
              <a:spcBef>
                <a:spcPts val="0"/>
              </a:spcBef>
              <a:buNone/>
            </a:pPr>
            <a:r>
              <a:rPr lang="nl-NL" sz="1800" b="1" dirty="0"/>
              <a:t>Didactische aanpassing:</a:t>
            </a:r>
          </a:p>
          <a:p>
            <a:pPr marL="0" indent="0">
              <a:lnSpc>
                <a:spcPct val="120000"/>
              </a:lnSpc>
              <a:spcBef>
                <a:spcPts val="0"/>
              </a:spcBef>
              <a:buNone/>
            </a:pPr>
            <a:r>
              <a:rPr lang="nl-NL" sz="1800" dirty="0"/>
              <a:t>opdracht 2. **</a:t>
            </a:r>
          </a:p>
          <a:p>
            <a:pPr marL="0" indent="0">
              <a:lnSpc>
                <a:spcPct val="120000"/>
              </a:lnSpc>
              <a:spcBef>
                <a:spcPts val="0"/>
              </a:spcBef>
              <a:buNone/>
            </a:pPr>
            <a:r>
              <a:rPr lang="nl-NL" sz="1800" dirty="0"/>
              <a:t>a. Je krijgt zeven zinnen.</a:t>
            </a:r>
          </a:p>
          <a:p>
            <a:pPr marL="0" indent="0">
              <a:lnSpc>
                <a:spcPct val="120000"/>
              </a:lnSpc>
              <a:spcBef>
                <a:spcPts val="0"/>
              </a:spcBef>
              <a:buNone/>
            </a:pPr>
            <a:r>
              <a:rPr lang="nl-NL" sz="1800" dirty="0"/>
              <a:t>Schrijf de zelfstandig naamwoorden op.</a:t>
            </a:r>
          </a:p>
          <a:p>
            <a:pPr marL="0" indent="0">
              <a:lnSpc>
                <a:spcPct val="120000"/>
              </a:lnSpc>
              <a:spcBef>
                <a:spcPts val="0"/>
              </a:spcBef>
              <a:buNone/>
            </a:pPr>
            <a:r>
              <a:rPr lang="nl-NL" sz="1800" dirty="0"/>
              <a:t>Het rijmwoord mag je overslaan.</a:t>
            </a:r>
          </a:p>
          <a:p>
            <a:pPr marL="0" indent="0">
              <a:lnSpc>
                <a:spcPct val="120000"/>
              </a:lnSpc>
              <a:spcBef>
                <a:spcPts val="0"/>
              </a:spcBef>
              <a:buNone/>
            </a:pPr>
            <a:r>
              <a:rPr lang="nl-NL" sz="1800" dirty="0"/>
              <a:t>Deze hoort bij vraag b.</a:t>
            </a:r>
          </a:p>
          <a:p>
            <a:pPr marL="0" indent="0">
              <a:lnSpc>
                <a:spcPct val="120000"/>
              </a:lnSpc>
              <a:spcBef>
                <a:spcPts val="0"/>
              </a:spcBef>
              <a:buNone/>
            </a:pPr>
            <a:r>
              <a:rPr lang="nl-NL" sz="1800" dirty="0"/>
              <a:t>De eerste zin is voorgedaan.</a:t>
            </a:r>
          </a:p>
          <a:p>
            <a:pPr marL="0" indent="0">
              <a:lnSpc>
                <a:spcPct val="120000"/>
              </a:lnSpc>
              <a:spcBef>
                <a:spcPts val="0"/>
              </a:spcBef>
              <a:buNone/>
            </a:pPr>
            <a:r>
              <a:rPr lang="nl-NL" sz="1800" dirty="0"/>
              <a:t>(De tekening is weggelaten.)</a:t>
            </a:r>
          </a:p>
          <a:p>
            <a:pPr marL="0" indent="0">
              <a:lnSpc>
                <a:spcPct val="120000"/>
              </a:lnSpc>
              <a:spcBef>
                <a:spcPts val="0"/>
              </a:spcBef>
              <a:buNone/>
            </a:pPr>
            <a:r>
              <a:rPr lang="nl-NL" sz="1800" dirty="0"/>
              <a:t>1. Hier staat een huis.</a:t>
            </a:r>
          </a:p>
          <a:p>
            <a:pPr marL="0" indent="0">
              <a:lnSpc>
                <a:spcPct val="120000"/>
              </a:lnSpc>
              <a:spcBef>
                <a:spcPts val="0"/>
              </a:spcBef>
              <a:buNone/>
            </a:pPr>
            <a:r>
              <a:rPr lang="nl-NL" sz="1800" dirty="0"/>
              <a:t>[huis]</a:t>
            </a:r>
          </a:p>
          <a:p>
            <a:pPr marL="0" indent="0">
              <a:lnSpc>
                <a:spcPct val="120000"/>
              </a:lnSpc>
              <a:spcBef>
                <a:spcPts val="0"/>
              </a:spcBef>
              <a:buNone/>
            </a:pPr>
            <a:r>
              <a:rPr lang="nl-NL" sz="1800" dirty="0"/>
              <a:t>rijmwoord: [...]</a:t>
            </a:r>
          </a:p>
          <a:p>
            <a:pPr marL="0" indent="0">
              <a:lnSpc>
                <a:spcPct val="120000"/>
              </a:lnSpc>
              <a:spcBef>
                <a:spcPts val="0"/>
              </a:spcBef>
              <a:buNone/>
            </a:pPr>
            <a:r>
              <a:rPr lang="nl-NL" sz="1800" dirty="0"/>
              <a:t>2. Daar vliegt een vogel.</a:t>
            </a:r>
          </a:p>
          <a:p>
            <a:pPr marL="0" indent="0">
              <a:lnSpc>
                <a:spcPct val="120000"/>
              </a:lnSpc>
              <a:spcBef>
                <a:spcPts val="0"/>
              </a:spcBef>
              <a:buNone/>
            </a:pPr>
            <a:r>
              <a:rPr lang="nl-NL" sz="1800" dirty="0"/>
              <a:t>[...]</a:t>
            </a:r>
          </a:p>
          <a:p>
            <a:pPr marL="0" indent="0">
              <a:lnSpc>
                <a:spcPct val="120000"/>
              </a:lnSpc>
              <a:spcBef>
                <a:spcPts val="0"/>
              </a:spcBef>
              <a:buNone/>
            </a:pPr>
            <a:r>
              <a:rPr lang="nl-NL" sz="1800" dirty="0"/>
              <a:t>rijmwoord: [...]</a:t>
            </a:r>
          </a:p>
          <a:p>
            <a:pPr marL="0" indent="0">
              <a:lnSpc>
                <a:spcPct val="120000"/>
              </a:lnSpc>
              <a:spcBef>
                <a:spcPts val="0"/>
              </a:spcBef>
              <a:buNone/>
            </a:pPr>
            <a:r>
              <a:rPr lang="nl-NL" sz="1800" dirty="0"/>
              <a:t>3. Zie jij ook de wolk?</a:t>
            </a:r>
          </a:p>
          <a:p>
            <a:pPr marL="0" indent="0">
              <a:lnSpc>
                <a:spcPct val="120000"/>
              </a:lnSpc>
              <a:spcBef>
                <a:spcPts val="0"/>
              </a:spcBef>
              <a:buNone/>
            </a:pPr>
            <a:r>
              <a:rPr lang="nl-NL" sz="1800" dirty="0"/>
              <a:t>[...]</a:t>
            </a:r>
          </a:p>
          <a:p>
            <a:pPr marL="0" indent="0">
              <a:lnSpc>
                <a:spcPct val="120000"/>
              </a:lnSpc>
              <a:spcBef>
                <a:spcPts val="0"/>
              </a:spcBef>
              <a:buNone/>
            </a:pPr>
            <a:r>
              <a:rPr lang="nl-NL" sz="1800" dirty="0"/>
              <a:t>rijmwoord: [...]</a:t>
            </a:r>
          </a:p>
          <a:p>
            <a:pPr marL="0" indent="0">
              <a:lnSpc>
                <a:spcPct val="120000"/>
              </a:lnSpc>
              <a:spcBef>
                <a:spcPts val="0"/>
              </a:spcBef>
              <a:buNone/>
            </a:pPr>
            <a:r>
              <a:rPr lang="nl-NL" sz="1800" dirty="0"/>
              <a:t>b. Schrijf bij elk woord een zelfstandig naamwoord dat rijmt.</a:t>
            </a:r>
          </a:p>
          <a:p>
            <a:pPr marL="0" indent="0">
              <a:lnSpc>
                <a:spcPct val="120000"/>
              </a:lnSpc>
              <a:spcBef>
                <a:spcPts val="0"/>
              </a:spcBef>
              <a:buNone/>
            </a:pPr>
            <a:r>
              <a:rPr lang="nl-NL" sz="1800" dirty="0"/>
              <a:t>In de eerste zin is dit: muis.</a:t>
            </a:r>
          </a:p>
          <a:p>
            <a:pPr marL="0" indent="0">
              <a:lnSpc>
                <a:spcPct val="120000"/>
              </a:lnSpc>
              <a:spcBef>
                <a:spcPts val="0"/>
              </a:spcBef>
              <a:buNone/>
            </a:pPr>
            <a:r>
              <a:rPr lang="nl-NL" sz="1800" dirty="0"/>
              <a:t>Schrijf deze bij zin 1 op.</a:t>
            </a:r>
            <a:endParaRPr lang="nl-NL" sz="1000" dirty="0"/>
          </a:p>
          <a:p>
            <a:pPr marL="0" indent="0">
              <a:lnSpc>
                <a:spcPct val="120000"/>
              </a:lnSpc>
              <a:spcBef>
                <a:spcPts val="0"/>
              </a:spcBef>
              <a:buNone/>
            </a:pPr>
            <a:endParaRPr lang="nl-NL" sz="1800" dirty="0"/>
          </a:p>
        </p:txBody>
      </p:sp>
    </p:spTree>
    <p:extLst>
      <p:ext uri="{BB962C8B-B14F-4D97-AF65-F5344CB8AC3E}">
        <p14:creationId xmlns:p14="http://schemas.microsoft.com/office/powerpoint/2010/main" val="702837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658C68-1488-4420-8724-B821789DD615}"/>
              </a:ext>
            </a:extLst>
          </p:cNvPr>
          <p:cNvSpPr>
            <a:spLocks noGrp="1"/>
          </p:cNvSpPr>
          <p:nvPr>
            <p:ph type="title"/>
          </p:nvPr>
        </p:nvSpPr>
        <p:spPr/>
        <p:txBody>
          <a:bodyPr/>
          <a:lstStyle/>
          <a:p>
            <a:r>
              <a:rPr lang="nl-NL" dirty="0"/>
              <a:t>Beeldbeschrijving</a:t>
            </a:r>
            <a:br>
              <a:rPr lang="nl-NL" dirty="0"/>
            </a:br>
            <a:r>
              <a:rPr lang="nl-NL" sz="1800" b="1" dirty="0"/>
              <a:t>Alternatieven (8/8)</a:t>
            </a:r>
            <a:endParaRPr lang="nl-NL" dirty="0"/>
          </a:p>
        </p:txBody>
      </p:sp>
      <p:sp>
        <p:nvSpPr>
          <p:cNvPr id="3" name="Tijdelijke aanduiding voor tekst 2">
            <a:extLst>
              <a:ext uri="{FF2B5EF4-FFF2-40B4-BE49-F238E27FC236}">
                <a16:creationId xmlns:a16="http://schemas.microsoft.com/office/drawing/2014/main" id="{3DFDD2DB-2064-47FE-ADE8-64339977208D}"/>
              </a:ext>
            </a:extLst>
          </p:cNvPr>
          <p:cNvSpPr>
            <a:spLocks noGrp="1"/>
          </p:cNvSpPr>
          <p:nvPr>
            <p:ph type="body" sz="quarter" idx="11"/>
          </p:nvPr>
        </p:nvSpPr>
        <p:spPr>
          <a:xfrm>
            <a:off x="249804" y="2183633"/>
            <a:ext cx="5204791" cy="4375150"/>
          </a:xfrm>
        </p:spPr>
        <p:txBody>
          <a:bodyPr/>
          <a:lstStyle/>
          <a:p>
            <a:r>
              <a:rPr lang="nl-NL" b="1"/>
              <a:t>Hulp van een expert</a:t>
            </a:r>
          </a:p>
          <a:p>
            <a:endParaRPr lang="nl-NL" b="1"/>
          </a:p>
          <a:p>
            <a:endParaRPr lang="nl-NL" b="1"/>
          </a:p>
          <a:p>
            <a:endParaRPr lang="nl-NL"/>
          </a:p>
          <a:p>
            <a:endParaRPr lang="nl-NL"/>
          </a:p>
          <a:p>
            <a:endParaRPr lang="nl-NL" sz="2400"/>
          </a:p>
          <a:p>
            <a:endParaRPr lang="nl-NL" sz="2400"/>
          </a:p>
          <a:p>
            <a:r>
              <a:rPr lang="nl-NL" sz="2400"/>
              <a:t>Bron afbeelding: </a:t>
            </a:r>
            <a:r>
              <a:rPr lang="nl-NL" sz="2400">
                <a:effectLst/>
                <a:latin typeface="Calibri" panose="020F0502020204030204" pitchFamily="34" charset="0"/>
                <a:ea typeface="Calibri" panose="020F0502020204030204" pitchFamily="34" charset="0"/>
                <a:cs typeface="Times New Roman" panose="02020603050405020304" pitchFamily="18" charset="0"/>
              </a:rPr>
              <a:t>Moderne wiskunde 12</a:t>
            </a:r>
            <a:r>
              <a:rPr lang="nl-NL" sz="2400" baseline="30000">
                <a:effectLst/>
                <a:latin typeface="Calibri" panose="020F0502020204030204" pitchFamily="34" charset="0"/>
                <a:ea typeface="Calibri" panose="020F0502020204030204" pitchFamily="34" charset="0"/>
                <a:cs typeface="Times New Roman" panose="02020603050405020304" pitchFamily="18" charset="0"/>
              </a:rPr>
              <a:t>e</a:t>
            </a:r>
            <a:r>
              <a:rPr lang="nl-NL" sz="2400">
                <a:effectLst/>
                <a:latin typeface="Calibri" panose="020F0502020204030204" pitchFamily="34" charset="0"/>
                <a:ea typeface="Calibri" panose="020F0502020204030204" pitchFamily="34" charset="0"/>
                <a:cs typeface="Times New Roman" panose="02020603050405020304" pitchFamily="18" charset="0"/>
              </a:rPr>
              <a:t> </a:t>
            </a:r>
            <a:r>
              <a:rPr lang="nl-NL" sz="2400" err="1">
                <a:effectLst/>
                <a:latin typeface="Calibri" panose="020F0502020204030204" pitchFamily="34" charset="0"/>
                <a:ea typeface="Calibri" panose="020F0502020204030204" pitchFamily="34" charset="0"/>
                <a:cs typeface="Times New Roman" panose="02020603050405020304" pitchFamily="18" charset="0"/>
              </a:rPr>
              <a:t>ed</a:t>
            </a:r>
            <a:r>
              <a:rPr lang="nl-NL" sz="2400">
                <a:effectLst/>
                <a:latin typeface="Calibri" panose="020F0502020204030204" pitchFamily="34" charset="0"/>
                <a:ea typeface="Calibri" panose="020F0502020204030204" pitchFamily="34" charset="0"/>
                <a:cs typeface="Times New Roman" panose="02020603050405020304" pitchFamily="18" charset="0"/>
              </a:rPr>
              <a:t> vwo 2B </a:t>
            </a:r>
            <a:r>
              <a:rPr lang="nl-NL" sz="2400" err="1">
                <a:effectLst/>
                <a:latin typeface="Calibri" panose="020F0502020204030204" pitchFamily="34" charset="0"/>
                <a:ea typeface="Calibri" panose="020F0502020204030204" pitchFamily="34" charset="0"/>
                <a:cs typeface="Times New Roman" panose="02020603050405020304" pitchFamily="18" charset="0"/>
              </a:rPr>
              <a:t>Flex</a:t>
            </a:r>
            <a:r>
              <a:rPr lang="nl-NL" sz="2400">
                <a:effectLst/>
                <a:latin typeface="Calibri" panose="020F0502020204030204" pitchFamily="34" charset="0"/>
                <a:ea typeface="Calibri" panose="020F0502020204030204" pitchFamily="34" charset="0"/>
                <a:cs typeface="Times New Roman" panose="02020603050405020304" pitchFamily="18" charset="0"/>
              </a:rPr>
              <a:t> leerboek van Noordhoff</a:t>
            </a:r>
          </a:p>
          <a:p>
            <a:endParaRPr lang="nl-NL" b="1"/>
          </a:p>
          <a:p>
            <a:endParaRPr lang="nl-NL"/>
          </a:p>
        </p:txBody>
      </p:sp>
      <p:pic>
        <p:nvPicPr>
          <p:cNvPr id="7" name="Afbeelding 6" descr="Wiskundige weergave van een kubus zoals om schreven op de dia. ">
            <a:extLst>
              <a:ext uri="{FF2B5EF4-FFF2-40B4-BE49-F238E27FC236}">
                <a16:creationId xmlns:a16="http://schemas.microsoft.com/office/drawing/2014/main" id="{9C040A4F-C392-4D45-A22F-57CC874BC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01564"/>
            <a:ext cx="2628720" cy="2811814"/>
          </a:xfrm>
          <a:prstGeom prst="rect">
            <a:avLst/>
          </a:prstGeom>
        </p:spPr>
      </p:pic>
      <p:sp>
        <p:nvSpPr>
          <p:cNvPr id="2" name="Tijdelijke aanduiding voor inhoud 1">
            <a:extLst>
              <a:ext uri="{FF2B5EF4-FFF2-40B4-BE49-F238E27FC236}">
                <a16:creationId xmlns:a16="http://schemas.microsoft.com/office/drawing/2014/main" id="{628A55A4-3AEF-4F63-B5B3-F9F2D4512E52}"/>
              </a:ext>
            </a:extLst>
          </p:cNvPr>
          <p:cNvSpPr>
            <a:spLocks noGrp="1"/>
          </p:cNvSpPr>
          <p:nvPr>
            <p:ph idx="10"/>
          </p:nvPr>
        </p:nvSpPr>
        <p:spPr/>
        <p:txBody>
          <a:bodyPr>
            <a:normAutofit lnSpcReduction="10000"/>
          </a:bodyPr>
          <a:lstStyle/>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r>
              <a:rPr lang="nl-NL" sz="2400" b="1"/>
              <a:t>Vraag</a:t>
            </a:r>
          </a:p>
          <a:p>
            <a:pPr marL="0" indent="0">
              <a:buNone/>
            </a:pPr>
            <a:r>
              <a:rPr lang="nl-NL" sz="2400"/>
              <a:t>In balk ABCD.EFGH bevindt zich de piramide E.ABC. Bereken de inhoud van de piramide.</a:t>
            </a:r>
          </a:p>
          <a:p>
            <a:pPr marL="0" indent="0">
              <a:buNone/>
            </a:pPr>
            <a:r>
              <a:rPr lang="nl-NL" sz="2400" b="1"/>
              <a:t>Beeldbeschrijving</a:t>
            </a:r>
          </a:p>
          <a:p>
            <a:pPr marL="0" indent="0">
              <a:buNone/>
            </a:pPr>
            <a:r>
              <a:rPr lang="nl-NL" sz="2400"/>
              <a:t>Figuur 1 is balk ABCD.EFGH. AB is 3, BC is 4, AE is 5. In de balk is piramide E.ABC getekend. Vanuit top E loopt een lijn recht naar beneden naar A, een diagonaal naar B en een diagonaal dwars door de balk naar C. Over de bodem loopt een diagonaal van C naar A.</a:t>
            </a:r>
            <a:endParaRPr lang="nl-NL"/>
          </a:p>
        </p:txBody>
      </p:sp>
    </p:spTree>
    <p:extLst>
      <p:ext uri="{BB962C8B-B14F-4D97-AF65-F5344CB8AC3E}">
        <p14:creationId xmlns:p14="http://schemas.microsoft.com/office/powerpoint/2010/main" val="4039265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r>
              <a:rPr lang="nl-NL" sz="2800" dirty="0"/>
              <a:t>werkwijze</a:t>
            </a:r>
            <a:br>
              <a:rPr lang="nl-NL" sz="4000" dirty="0"/>
            </a:br>
            <a:endParaRPr lang="nl-NL" sz="4000" dirty="0"/>
          </a:p>
        </p:txBody>
      </p:sp>
      <p:sp>
        <p:nvSpPr>
          <p:cNvPr id="3" name="Tijdelijke aanduiding voor tekst 2">
            <a:extLst>
              <a:ext uri="{FF2B5EF4-FFF2-40B4-BE49-F238E27FC236}">
                <a16:creationId xmlns:a16="http://schemas.microsoft.com/office/drawing/2014/main" id="{01B84E04-9F90-4F9A-B322-D12388CCFAB7}"/>
              </a:ext>
            </a:extLst>
          </p:cNvPr>
          <p:cNvSpPr>
            <a:spLocks noGrp="1"/>
          </p:cNvSpPr>
          <p:nvPr>
            <p:ph type="body" sz="quarter" idx="11"/>
          </p:nvPr>
        </p:nvSpPr>
        <p:spPr/>
        <p:txBody>
          <a:bodyPr/>
          <a:lstStyle/>
          <a:p>
            <a:r>
              <a:rPr lang="nl-NL"/>
              <a:t>Aanbevolen werkwijze voor het maken van beeldbeschrijvingen</a:t>
            </a:r>
          </a:p>
        </p:txBody>
      </p:sp>
      <p:pic>
        <p:nvPicPr>
          <p:cNvPr id="3074" name="Picture 2">
            <a:extLst>
              <a:ext uri="{FF2B5EF4-FFF2-40B4-BE49-F238E27FC236}">
                <a16:creationId xmlns:a16="http://schemas.microsoft.com/office/drawing/2014/main" id="{5C5B24E6-88C9-484F-AF25-1BB8846CC5D2}"/>
              </a:ext>
              <a:ext uri="{C183D7F6-B498-43B3-948B-1728B52AA6E4}">
                <adec:decorative xmlns:adec="http://schemas.microsoft.com/office/drawing/2017/decorative" val="1"/>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6989318" y="1150442"/>
            <a:ext cx="4090161" cy="409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47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FC5A44-127A-4F11-95C9-A90362D9BEAB}"/>
              </a:ext>
            </a:extLst>
          </p:cNvPr>
          <p:cNvSpPr>
            <a:spLocks noGrp="1"/>
          </p:cNvSpPr>
          <p:nvPr>
            <p:ph type="title"/>
          </p:nvPr>
        </p:nvSpPr>
        <p:spPr/>
        <p:txBody>
          <a:bodyPr/>
          <a:lstStyle/>
          <a:p>
            <a:r>
              <a:rPr lang="nl-NL"/>
              <a:t>Beeldbeschrijving</a:t>
            </a:r>
            <a:br>
              <a:rPr lang="nl-NL"/>
            </a:br>
            <a:r>
              <a:rPr lang="nl-NL" sz="2800"/>
              <a:t>werkwijze bij nieuwe afbeeldingen</a:t>
            </a:r>
            <a:endParaRPr lang="nl-NL"/>
          </a:p>
        </p:txBody>
      </p:sp>
      <p:sp>
        <p:nvSpPr>
          <p:cNvPr id="2" name="Tijdelijke aanduiding voor inhoud 1">
            <a:extLst>
              <a:ext uri="{FF2B5EF4-FFF2-40B4-BE49-F238E27FC236}">
                <a16:creationId xmlns:a16="http://schemas.microsoft.com/office/drawing/2014/main" id="{E74415DF-A108-421E-B3C9-20C68B556166}"/>
              </a:ext>
            </a:extLst>
          </p:cNvPr>
          <p:cNvSpPr>
            <a:spLocks noGrp="1"/>
          </p:cNvSpPr>
          <p:nvPr>
            <p:ph idx="10"/>
          </p:nvPr>
        </p:nvSpPr>
        <p:spPr/>
        <p:txBody>
          <a:bodyPr>
            <a:normAutofit/>
          </a:bodyPr>
          <a:lstStyle/>
          <a:p>
            <a:pPr marL="514350" indent="-514350">
              <a:buFont typeface="+mj-lt"/>
              <a:buAutoNum type="arabicPeriod"/>
            </a:pPr>
            <a:r>
              <a:rPr lang="nl-NL" dirty="0"/>
              <a:t>Selecteer en filter</a:t>
            </a:r>
          </a:p>
          <a:p>
            <a:pPr lvl="1"/>
            <a:r>
              <a:rPr lang="nl-NL" dirty="0"/>
              <a:t>Alle afbeeldingen?</a:t>
            </a:r>
          </a:p>
          <a:p>
            <a:pPr lvl="1"/>
            <a:r>
              <a:rPr lang="nl-NL" dirty="0"/>
              <a:t>Doel afbeelding: informatief, decoratief, functioneel</a:t>
            </a:r>
          </a:p>
          <a:p>
            <a:pPr lvl="1"/>
            <a:r>
              <a:rPr lang="nl-NL" dirty="0">
                <a:latin typeface="Arial" panose="020B0604020202020204" pitchFamily="34" charset="0"/>
                <a:cs typeface="Arial" panose="020B0604020202020204" pitchFamily="34" charset="0"/>
              </a:rPr>
              <a:t>Afbeelding van tekst</a:t>
            </a:r>
          </a:p>
          <a:p>
            <a:pPr marL="514350" indent="-514350">
              <a:buFont typeface="+mj-lt"/>
              <a:buAutoNum type="arabicPeriod"/>
            </a:pPr>
            <a:r>
              <a:rPr lang="nl-NL" dirty="0"/>
              <a:t>Analyseer</a:t>
            </a:r>
            <a:endParaRPr lang="nl-NL" dirty="0">
              <a:latin typeface="Arial" panose="020B0604020202020204" pitchFamily="34" charset="0"/>
              <a:cs typeface="Arial" panose="020B0604020202020204" pitchFamily="34" charset="0"/>
            </a:endParaRPr>
          </a:p>
          <a:p>
            <a:pPr lvl="1"/>
            <a:r>
              <a:rPr lang="nl-NL" dirty="0">
                <a:latin typeface="Arial" panose="020B0604020202020204" pitchFamily="34" charset="0"/>
                <a:cs typeface="Arial" panose="020B0604020202020204" pitchFamily="34" charset="0"/>
              </a:rPr>
              <a:t>Waar (context)</a:t>
            </a:r>
          </a:p>
          <a:p>
            <a:pPr lvl="1"/>
            <a:r>
              <a:rPr lang="nl-NL" dirty="0"/>
              <a:t>Wat (informatie)</a:t>
            </a:r>
          </a:p>
          <a:p>
            <a:pPr lvl="1"/>
            <a:r>
              <a:rPr lang="nl-NL" dirty="0"/>
              <a:t>Waarom (functie)</a:t>
            </a:r>
          </a:p>
          <a:p>
            <a:pPr lvl="1"/>
            <a:r>
              <a:rPr lang="nl-NL" dirty="0"/>
              <a:t>Wie (doelgroep)</a:t>
            </a:r>
          </a:p>
          <a:p>
            <a:pPr marL="514350" indent="-514350">
              <a:buFont typeface="+mj-lt"/>
              <a:buAutoNum type="arabicPeriod"/>
            </a:pPr>
            <a:r>
              <a:rPr lang="nl-NL" dirty="0"/>
              <a:t>Beeld beschrijven</a:t>
            </a:r>
          </a:p>
          <a:p>
            <a:pPr lvl="1"/>
            <a:r>
              <a:rPr lang="nl-NL" dirty="0"/>
              <a:t>Volg de richtlijnen en best </a:t>
            </a:r>
            <a:r>
              <a:rPr lang="nl-NL" dirty="0" err="1"/>
              <a:t>practices</a:t>
            </a:r>
            <a:endParaRPr lang="nl-NL" dirty="0"/>
          </a:p>
          <a:p>
            <a:pPr lvl="1"/>
            <a:endParaRPr lang="nl-NL" dirty="0"/>
          </a:p>
        </p:txBody>
      </p:sp>
    </p:spTree>
    <p:extLst>
      <p:ext uri="{BB962C8B-B14F-4D97-AF65-F5344CB8AC3E}">
        <p14:creationId xmlns:p14="http://schemas.microsoft.com/office/powerpoint/2010/main" val="1017433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FC5A44-127A-4F11-95C9-A90362D9BEAB}"/>
              </a:ext>
            </a:extLst>
          </p:cNvPr>
          <p:cNvSpPr>
            <a:spLocks noGrp="1"/>
          </p:cNvSpPr>
          <p:nvPr>
            <p:ph type="title"/>
          </p:nvPr>
        </p:nvSpPr>
        <p:spPr>
          <a:xfrm>
            <a:off x="289229" y="285750"/>
            <a:ext cx="11613542" cy="971552"/>
          </a:xfrm>
        </p:spPr>
        <p:txBody>
          <a:bodyPr anchor="t">
            <a:normAutofit fontScale="90000"/>
          </a:bodyPr>
          <a:lstStyle/>
          <a:p>
            <a:r>
              <a:rPr lang="nl-NL" dirty="0"/>
              <a:t>Beeldbeschrijving</a:t>
            </a:r>
            <a:br>
              <a:rPr lang="nl-NL" dirty="0"/>
            </a:br>
            <a:r>
              <a:rPr lang="nl-NL" sz="2800" dirty="0"/>
              <a:t>werkwijze bij bestaande afbeeldingen</a:t>
            </a:r>
            <a:br>
              <a:rPr lang="nl-NL" sz="2800" dirty="0"/>
            </a:br>
            <a:endParaRPr lang="nl-NL" dirty="0"/>
          </a:p>
        </p:txBody>
      </p:sp>
      <p:pic>
        <p:nvPicPr>
          <p:cNvPr id="6" name="Tijdelijke aanduiding voor inhoud 5" descr="Beslisboom voor controle van beeldbeschrijvingen zoals omschreven in de notities van de dia. ">
            <a:extLst>
              <a:ext uri="{FF2B5EF4-FFF2-40B4-BE49-F238E27FC236}">
                <a16:creationId xmlns:a16="http://schemas.microsoft.com/office/drawing/2014/main" id="{4A510244-6F1B-4A50-A1B8-7175B88AAA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783892" y="1651000"/>
            <a:ext cx="8624216" cy="5098506"/>
          </a:xfrm>
        </p:spPr>
      </p:pic>
    </p:spTree>
    <p:extLst>
      <p:ext uri="{BB962C8B-B14F-4D97-AF65-F5344CB8AC3E}">
        <p14:creationId xmlns:p14="http://schemas.microsoft.com/office/powerpoint/2010/main" val="517542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FC5A44-127A-4F11-95C9-A90362D9BEAB}"/>
              </a:ext>
            </a:extLst>
          </p:cNvPr>
          <p:cNvSpPr>
            <a:spLocks noGrp="1"/>
          </p:cNvSpPr>
          <p:nvPr>
            <p:ph type="title"/>
          </p:nvPr>
        </p:nvSpPr>
        <p:spPr/>
        <p:txBody>
          <a:bodyPr/>
          <a:lstStyle/>
          <a:p>
            <a:r>
              <a:rPr lang="nl-NL" dirty="0"/>
              <a:t>Beeldbeschrijving</a:t>
            </a:r>
            <a:br>
              <a:rPr lang="nl-NL" dirty="0"/>
            </a:br>
            <a:r>
              <a:rPr lang="nl-NL" sz="2800" dirty="0"/>
              <a:t>controle</a:t>
            </a:r>
            <a:br>
              <a:rPr lang="nl-NL" sz="2800" dirty="0"/>
            </a:br>
            <a:r>
              <a:rPr lang="nl-NL" sz="2800" dirty="0"/>
              <a:t>beschikbaarheid</a:t>
            </a:r>
            <a:endParaRPr lang="nl-NL" dirty="0"/>
          </a:p>
        </p:txBody>
      </p:sp>
      <p:sp>
        <p:nvSpPr>
          <p:cNvPr id="3" name="Tijdelijke aanduiding voor tekst 2">
            <a:extLst>
              <a:ext uri="{FF2B5EF4-FFF2-40B4-BE49-F238E27FC236}">
                <a16:creationId xmlns:a16="http://schemas.microsoft.com/office/drawing/2014/main" id="{61F74AB6-8004-43B7-94E9-E1FEB4C0FFB5}"/>
              </a:ext>
            </a:extLst>
          </p:cNvPr>
          <p:cNvSpPr>
            <a:spLocks noGrp="1"/>
          </p:cNvSpPr>
          <p:nvPr>
            <p:ph type="body" sz="quarter" idx="11"/>
          </p:nvPr>
        </p:nvSpPr>
        <p:spPr/>
        <p:txBody>
          <a:bodyPr>
            <a:normAutofit/>
          </a:bodyPr>
          <a:lstStyle/>
          <a:p>
            <a:r>
              <a:rPr lang="nl-NL" dirty="0">
                <a:latin typeface="Arial" panose="020B0604020202020204" pitchFamily="34" charset="0"/>
                <a:cs typeface="Arial" panose="020B0604020202020204" pitchFamily="34" charset="0"/>
              </a:rPr>
              <a:t>1. Beeldbeschrijving aanwezig?</a:t>
            </a:r>
          </a:p>
          <a:p>
            <a:pPr marL="457200" indent="-457200">
              <a:buFontTx/>
              <a:buChar char="-"/>
            </a:pPr>
            <a:r>
              <a:rPr lang="nl-NL" dirty="0">
                <a:latin typeface="Arial" panose="020B0604020202020204" pitchFamily="34" charset="0"/>
                <a:cs typeface="Arial" panose="020B0604020202020204" pitchFamily="34" charset="0"/>
              </a:rPr>
              <a:t>Als alternatieve tekst</a:t>
            </a:r>
          </a:p>
          <a:p>
            <a:pPr marL="457200" indent="-457200">
              <a:buFontTx/>
              <a:buChar char="-"/>
            </a:pPr>
            <a:r>
              <a:rPr lang="nl-NL" dirty="0">
                <a:latin typeface="Arial" panose="020B0604020202020204" pitchFamily="34" charset="0"/>
                <a:cs typeface="Arial" panose="020B0604020202020204" pitchFamily="34" charset="0"/>
              </a:rPr>
              <a:t>Als lange beeldbeschrijving</a:t>
            </a:r>
          </a:p>
          <a:p>
            <a:pPr marL="457200" indent="-457200">
              <a:buFontTx/>
              <a:buChar char="-"/>
            </a:pPr>
            <a:r>
              <a:rPr lang="nl-NL" dirty="0">
                <a:latin typeface="Arial" panose="020B0604020202020204" pitchFamily="34" charset="0"/>
                <a:cs typeface="Arial" panose="020B0604020202020204" pitchFamily="34" charset="0"/>
              </a:rPr>
              <a:t>In de context</a:t>
            </a:r>
          </a:p>
        </p:txBody>
      </p:sp>
      <p:sp>
        <p:nvSpPr>
          <p:cNvPr id="2" name="Tijdelijke aanduiding voor inhoud 1">
            <a:extLst>
              <a:ext uri="{FF2B5EF4-FFF2-40B4-BE49-F238E27FC236}">
                <a16:creationId xmlns:a16="http://schemas.microsoft.com/office/drawing/2014/main" id="{E74415DF-A108-421E-B3C9-20C68B556166}"/>
              </a:ext>
            </a:extLst>
          </p:cNvPr>
          <p:cNvSpPr>
            <a:spLocks noGrp="1"/>
          </p:cNvSpPr>
          <p:nvPr>
            <p:ph idx="10"/>
          </p:nvPr>
        </p:nvSpPr>
        <p:spPr/>
        <p:txBody>
          <a:bodyPr>
            <a:normAutofit/>
          </a:bodyPr>
          <a:lstStyle/>
          <a:p>
            <a:pPr marL="0" lvl="0" indent="0">
              <a:buNone/>
            </a:pPr>
            <a:r>
              <a:rPr lang="nl-NL" sz="3600" b="1" dirty="0">
                <a:latin typeface="Arial" panose="020B0604020202020204" pitchFamily="34" charset="0"/>
                <a:cs typeface="Arial" panose="020B0604020202020204" pitchFamily="34" charset="0"/>
              </a:rPr>
              <a:t>Controle alt-tekst</a:t>
            </a:r>
          </a:p>
          <a:p>
            <a:pPr marL="0" lvl="0" indent="0">
              <a:buNone/>
            </a:pPr>
            <a:endParaRPr lang="nl-NL" sz="1800"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Browsers</a:t>
            </a:r>
          </a:p>
          <a:p>
            <a:pPr lvl="1"/>
            <a:r>
              <a:rPr lang="nl-NL" sz="2800" dirty="0">
                <a:latin typeface="Arial" panose="020B0604020202020204" pitchFamily="34" charset="0"/>
                <a:cs typeface="Arial" panose="020B0604020202020204" pitchFamily="34" charset="0"/>
              </a:rPr>
              <a:t>Zet afbeeldingen uit via instellingen of ‘Developer tools’</a:t>
            </a:r>
          </a:p>
          <a:p>
            <a:pPr lvl="1"/>
            <a:r>
              <a:rPr lang="nl-NL" sz="2800" dirty="0">
                <a:latin typeface="Arial" panose="020B0604020202020204" pitchFamily="34" charset="0"/>
                <a:cs typeface="Arial" panose="020B0604020202020204" pitchFamily="34" charset="0"/>
              </a:rPr>
              <a:t>Apps / extensies zoals Alt-</a:t>
            </a:r>
            <a:r>
              <a:rPr lang="nl-NL" sz="2800" dirty="0" err="1">
                <a:latin typeface="Arial" panose="020B0604020202020204" pitchFamily="34" charset="0"/>
                <a:cs typeface="Arial" panose="020B0604020202020204" pitchFamily="34" charset="0"/>
              </a:rPr>
              <a:t>text</a:t>
            </a:r>
            <a:r>
              <a:rPr lang="nl-NL" sz="2800" dirty="0">
                <a:latin typeface="Arial" panose="020B0604020202020204" pitchFamily="34" charset="0"/>
                <a:cs typeface="Arial" panose="020B0604020202020204" pitchFamily="34" charset="0"/>
              </a:rPr>
              <a:t> checker</a:t>
            </a:r>
          </a:p>
          <a:p>
            <a:r>
              <a:rPr lang="nl-NL" dirty="0">
                <a:latin typeface="Arial" panose="020B0604020202020204" pitchFamily="34" charset="0"/>
                <a:cs typeface="Arial" panose="020B0604020202020204" pitchFamily="34" charset="0"/>
              </a:rPr>
              <a:t>Schermleessoftware</a:t>
            </a:r>
          </a:p>
          <a:p>
            <a:pPr lvl="1"/>
            <a:r>
              <a:rPr lang="nl-NL" sz="2800" dirty="0">
                <a:latin typeface="Arial" panose="020B0604020202020204" pitchFamily="34" charset="0"/>
                <a:cs typeface="Arial" panose="020B0604020202020204" pitchFamily="34" charset="0"/>
              </a:rPr>
              <a:t>Bijvoorbeeld NVDA of JAWS. Windows Verteller</a:t>
            </a:r>
          </a:p>
          <a:p>
            <a:r>
              <a:rPr lang="nl-NL" dirty="0"/>
              <a:t>Toegankelijkheidscheckers</a:t>
            </a:r>
          </a:p>
          <a:p>
            <a:pPr lvl="1"/>
            <a:r>
              <a:rPr lang="nl-NL" sz="2800" dirty="0">
                <a:latin typeface="Arial" panose="020B0604020202020204" pitchFamily="34" charset="0"/>
                <a:cs typeface="Arial" panose="020B0604020202020204" pitchFamily="34" charset="0"/>
              </a:rPr>
              <a:t>Bijvoorbeeld Ace, WAVE, Word, Adobe Pro</a:t>
            </a:r>
          </a:p>
          <a:p>
            <a:endParaRPr lang="nl-NL" dirty="0"/>
          </a:p>
        </p:txBody>
      </p:sp>
    </p:spTree>
    <p:extLst>
      <p:ext uri="{BB962C8B-B14F-4D97-AF65-F5344CB8AC3E}">
        <p14:creationId xmlns:p14="http://schemas.microsoft.com/office/powerpoint/2010/main" val="174936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0B258-379E-422F-BFD6-C09949A161C5}"/>
              </a:ext>
            </a:extLst>
          </p:cNvPr>
          <p:cNvSpPr>
            <a:spLocks noGrp="1"/>
          </p:cNvSpPr>
          <p:nvPr>
            <p:ph type="title"/>
          </p:nvPr>
        </p:nvSpPr>
        <p:spPr/>
        <p:txBody>
          <a:bodyPr/>
          <a:lstStyle/>
          <a:p>
            <a:r>
              <a:rPr lang="nl-NL"/>
              <a:t>Inhoud</a:t>
            </a:r>
          </a:p>
        </p:txBody>
      </p:sp>
      <p:sp>
        <p:nvSpPr>
          <p:cNvPr id="3" name="Tijdelijke aanduiding voor inhoud 2">
            <a:extLst>
              <a:ext uri="{FF2B5EF4-FFF2-40B4-BE49-F238E27FC236}">
                <a16:creationId xmlns:a16="http://schemas.microsoft.com/office/drawing/2014/main" id="{B94204D3-7F03-4781-B72C-D0CE2C2673A9}"/>
              </a:ext>
            </a:extLst>
          </p:cNvPr>
          <p:cNvSpPr>
            <a:spLocks noGrp="1"/>
          </p:cNvSpPr>
          <p:nvPr>
            <p:ph idx="1"/>
          </p:nvPr>
        </p:nvSpPr>
        <p:spPr>
          <a:xfrm>
            <a:off x="249804" y="1651047"/>
            <a:ext cx="11613542" cy="4869496"/>
          </a:xfrm>
        </p:spPr>
        <p:txBody>
          <a:bodyPr>
            <a:normAutofit fontScale="92500" lnSpcReduction="10000"/>
          </a:bodyPr>
          <a:lstStyle/>
          <a:p>
            <a:r>
              <a:rPr lang="nl-NL" dirty="0"/>
              <a:t>Update: ontwikkelingen wetgeving</a:t>
            </a:r>
          </a:p>
          <a:p>
            <a:endParaRPr lang="nl-NL" dirty="0"/>
          </a:p>
          <a:p>
            <a:r>
              <a:rPr lang="nl-NL" dirty="0"/>
              <a:t>Beeldbeschrijving</a:t>
            </a:r>
          </a:p>
          <a:p>
            <a:pPr lvl="1"/>
            <a:r>
              <a:rPr lang="nl-NL" sz="2600" dirty="0"/>
              <a:t>richtlijnen WCAG: tekstalternatieven</a:t>
            </a:r>
          </a:p>
          <a:p>
            <a:pPr lvl="1"/>
            <a:r>
              <a:rPr lang="nl-NL" sz="2600" dirty="0"/>
              <a:t>richtlijnen van experts: beeldbeschrijvingen maken</a:t>
            </a:r>
          </a:p>
          <a:p>
            <a:pPr lvl="1"/>
            <a:r>
              <a:rPr lang="nl-NL" sz="2600" dirty="0"/>
              <a:t>werkwijze beeldbeschrijvingen maken</a:t>
            </a:r>
          </a:p>
          <a:p>
            <a:r>
              <a:rPr lang="nl-NL" dirty="0"/>
              <a:t>Op tijd gebaseerde media </a:t>
            </a:r>
          </a:p>
          <a:p>
            <a:pPr lvl="1"/>
            <a:r>
              <a:rPr lang="nl-NL" sz="2600" dirty="0"/>
              <a:t>ondertiteling</a:t>
            </a:r>
          </a:p>
          <a:p>
            <a:pPr lvl="1"/>
            <a:r>
              <a:rPr lang="nl-NL" sz="2600" dirty="0"/>
              <a:t>audiodescriptie</a:t>
            </a:r>
          </a:p>
          <a:p>
            <a:endParaRPr lang="nl-NL" dirty="0"/>
          </a:p>
          <a:p>
            <a:r>
              <a:rPr lang="nl-NL" dirty="0"/>
              <a:t>Eisen in vogelvlucht (herhaling WCAG en EPUB)</a:t>
            </a:r>
          </a:p>
          <a:p>
            <a:r>
              <a:rPr lang="nl-NL" dirty="0"/>
              <a:t>Rollen en verantwoordelijkheden?</a:t>
            </a:r>
          </a:p>
        </p:txBody>
      </p:sp>
    </p:spTree>
    <p:extLst>
      <p:ext uri="{BB962C8B-B14F-4D97-AF65-F5344CB8AC3E}">
        <p14:creationId xmlns:p14="http://schemas.microsoft.com/office/powerpoint/2010/main" val="2110465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0DEC47-ECC9-4626-955C-13538EB602DA}"/>
              </a:ext>
            </a:extLst>
          </p:cNvPr>
          <p:cNvSpPr>
            <a:spLocks noGrp="1"/>
          </p:cNvSpPr>
          <p:nvPr>
            <p:ph type="title"/>
          </p:nvPr>
        </p:nvSpPr>
        <p:spPr/>
        <p:txBody>
          <a:bodyPr/>
          <a:lstStyle/>
          <a:p>
            <a:r>
              <a:rPr lang="nl-NL"/>
              <a:t>Beeldbeschrijving</a:t>
            </a:r>
            <a:br>
              <a:rPr lang="nl-NL"/>
            </a:br>
            <a:r>
              <a:rPr lang="nl-NL" sz="2800"/>
              <a:t>controle </a:t>
            </a:r>
            <a:br>
              <a:rPr lang="nl-NL" sz="2800"/>
            </a:br>
            <a:r>
              <a:rPr lang="nl-NL" sz="2800"/>
              <a:t>uitzonderingen</a:t>
            </a:r>
          </a:p>
        </p:txBody>
      </p:sp>
      <p:sp>
        <p:nvSpPr>
          <p:cNvPr id="6" name="Tijdelijke aanduiding voor tekst 2">
            <a:extLst>
              <a:ext uri="{FF2B5EF4-FFF2-40B4-BE49-F238E27FC236}">
                <a16:creationId xmlns:a16="http://schemas.microsoft.com/office/drawing/2014/main" id="{688F4C1E-8976-4AE0-AA23-7B6BF3592302}"/>
              </a:ext>
            </a:extLst>
          </p:cNvPr>
          <p:cNvSpPr txBox="1">
            <a:spLocks/>
          </p:cNvSpPr>
          <p:nvPr/>
        </p:nvSpPr>
        <p:spPr>
          <a:xfrm>
            <a:off x="249804" y="2336800"/>
            <a:ext cx="5204791" cy="43751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2. Is het een uitzondering?</a:t>
            </a:r>
          </a:p>
          <a:p>
            <a:endParaRPr lang="nl-NL" dirty="0">
              <a:latin typeface="Arial" panose="020B0604020202020204" pitchFamily="34" charset="0"/>
              <a:cs typeface="Arial" panose="020B0604020202020204" pitchFamily="34" charset="0"/>
            </a:endParaRPr>
          </a:p>
        </p:txBody>
      </p:sp>
      <p:sp>
        <p:nvSpPr>
          <p:cNvPr id="2" name="Tijdelijke aanduiding voor inhoud 1">
            <a:extLst>
              <a:ext uri="{FF2B5EF4-FFF2-40B4-BE49-F238E27FC236}">
                <a16:creationId xmlns:a16="http://schemas.microsoft.com/office/drawing/2014/main" id="{EA62B14C-FDA3-46DE-8639-478F9FC9D528}"/>
              </a:ext>
            </a:extLst>
          </p:cNvPr>
          <p:cNvSpPr>
            <a:spLocks noGrp="1"/>
          </p:cNvSpPr>
          <p:nvPr>
            <p:ph idx="10"/>
          </p:nvPr>
        </p:nvSpPr>
        <p:spPr/>
        <p:txBody>
          <a:bodyPr>
            <a:normAutofit fontScale="92500" lnSpcReduction="10000"/>
          </a:bodyPr>
          <a:lstStyle/>
          <a:p>
            <a:pPr marL="0" indent="0">
              <a:buNone/>
            </a:pPr>
            <a:r>
              <a:rPr lang="nl-NL" sz="3900" b="1" dirty="0">
                <a:latin typeface="Arial" panose="020B0604020202020204" pitchFamily="34" charset="0"/>
                <a:cs typeface="Arial" panose="020B0604020202020204" pitchFamily="34" charset="0"/>
              </a:rPr>
              <a:t>Controle uitzonderingen</a:t>
            </a:r>
          </a:p>
          <a:p>
            <a:pPr marL="0" indent="0">
              <a:buNone/>
            </a:pPr>
            <a:endParaRPr lang="nl-NL" dirty="0">
              <a:latin typeface="Arial" panose="020B0604020202020204" pitchFamily="34" charset="0"/>
              <a:cs typeface="Arial" panose="020B0604020202020204" pitchFamily="34" charset="0"/>
            </a:endParaRPr>
          </a:p>
          <a:p>
            <a:pPr marL="0" indent="0">
              <a:buNone/>
            </a:pPr>
            <a:r>
              <a:rPr lang="nl-NL" sz="3000" dirty="0">
                <a:latin typeface="Arial" panose="020B0604020202020204" pitchFamily="34" charset="0"/>
                <a:cs typeface="Arial" panose="020B0604020202020204" pitchFamily="34" charset="0"/>
              </a:rPr>
              <a:t>Terecht afwezig als:</a:t>
            </a:r>
          </a:p>
          <a:p>
            <a:r>
              <a:rPr lang="nl-NL" sz="3000" dirty="0">
                <a:latin typeface="Arial" panose="020B0604020202020204" pitchFamily="34" charset="0"/>
                <a:cs typeface="Arial" panose="020B0604020202020204" pitchFamily="34" charset="0"/>
              </a:rPr>
              <a:t>er geen informatie verloren gaat</a:t>
            </a:r>
          </a:p>
          <a:p>
            <a:r>
              <a:rPr lang="nl-NL" sz="3000" dirty="0"/>
              <a:t>e</a:t>
            </a:r>
            <a:r>
              <a:rPr lang="nl-NL" sz="3000" dirty="0">
                <a:latin typeface="Arial" panose="020B0604020202020204" pitchFamily="34" charset="0"/>
                <a:cs typeface="Arial" panose="020B0604020202020204" pitchFamily="34" charset="0"/>
              </a:rPr>
              <a:t>r geen functie verloren gaat</a:t>
            </a:r>
          </a:p>
          <a:p>
            <a:pPr marL="0" indent="0">
              <a:buNone/>
            </a:pPr>
            <a:endParaRPr lang="nl-NL" sz="3000" dirty="0"/>
          </a:p>
          <a:p>
            <a:pPr marL="0" indent="0">
              <a:buNone/>
            </a:pPr>
            <a:r>
              <a:rPr lang="nl-NL" sz="3000" dirty="0"/>
              <a:t>Zoals bij:</a:t>
            </a:r>
          </a:p>
          <a:p>
            <a:r>
              <a:rPr lang="nl-NL" sz="2600" dirty="0"/>
              <a:t>bedieningselementen, invoer</a:t>
            </a:r>
          </a:p>
          <a:p>
            <a:r>
              <a:rPr lang="nl-NL" sz="2600" dirty="0"/>
              <a:t>test</a:t>
            </a:r>
          </a:p>
          <a:p>
            <a:r>
              <a:rPr lang="nl-NL" sz="2600" dirty="0"/>
              <a:t>zintuigelijk</a:t>
            </a:r>
          </a:p>
          <a:p>
            <a:r>
              <a:rPr lang="nl-NL" sz="2600" dirty="0"/>
              <a:t>CAPTCHA </a:t>
            </a:r>
          </a:p>
          <a:p>
            <a:r>
              <a:rPr lang="nl-NL" sz="2600" dirty="0"/>
              <a:t>decoratie, opmaak, onzichtbaar</a:t>
            </a:r>
          </a:p>
          <a:p>
            <a:r>
              <a:rPr lang="nl-NL" sz="2600" dirty="0"/>
              <a:t>op tijd gebaseerde media (video, audio)</a:t>
            </a:r>
          </a:p>
        </p:txBody>
      </p:sp>
      <p:pic>
        <p:nvPicPr>
          <p:cNvPr id="5" name="Afbeelding 4">
            <a:extLst>
              <a:ext uri="{FF2B5EF4-FFF2-40B4-BE49-F238E27FC236}">
                <a16:creationId xmlns:a16="http://schemas.microsoft.com/office/drawing/2014/main" id="{888A140E-447E-47C7-AEAA-88EB4CFBE5E0}"/>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04690" y="4524375"/>
            <a:ext cx="2192655" cy="668655"/>
          </a:xfrm>
          <a:prstGeom prst="rect">
            <a:avLst/>
          </a:prstGeom>
          <a:noFill/>
          <a:ln>
            <a:noFill/>
          </a:ln>
        </p:spPr>
      </p:pic>
    </p:spTree>
    <p:extLst>
      <p:ext uri="{BB962C8B-B14F-4D97-AF65-F5344CB8AC3E}">
        <p14:creationId xmlns:p14="http://schemas.microsoft.com/office/powerpoint/2010/main" val="1248681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FC5A44-127A-4F11-95C9-A90362D9BEAB}"/>
              </a:ext>
            </a:extLst>
          </p:cNvPr>
          <p:cNvSpPr>
            <a:spLocks noGrp="1"/>
          </p:cNvSpPr>
          <p:nvPr>
            <p:ph type="title"/>
          </p:nvPr>
        </p:nvSpPr>
        <p:spPr/>
        <p:txBody>
          <a:bodyPr/>
          <a:lstStyle/>
          <a:p>
            <a:r>
              <a:rPr lang="nl-NL" dirty="0"/>
              <a:t>Beeldbeschrijving</a:t>
            </a:r>
            <a:br>
              <a:rPr lang="nl-NL" dirty="0"/>
            </a:br>
            <a:r>
              <a:rPr lang="nl-NL" sz="2800" dirty="0"/>
              <a:t>controle</a:t>
            </a:r>
            <a:br>
              <a:rPr lang="nl-NL" sz="2800" dirty="0"/>
            </a:br>
            <a:r>
              <a:rPr lang="nl-NL" sz="2800" dirty="0"/>
              <a:t>kwaliteit</a:t>
            </a:r>
            <a:endParaRPr lang="nl-NL" dirty="0"/>
          </a:p>
        </p:txBody>
      </p:sp>
      <p:sp>
        <p:nvSpPr>
          <p:cNvPr id="3" name="Tijdelijke aanduiding voor tekst 2">
            <a:extLst>
              <a:ext uri="{FF2B5EF4-FFF2-40B4-BE49-F238E27FC236}">
                <a16:creationId xmlns:a16="http://schemas.microsoft.com/office/drawing/2014/main" id="{61F74AB6-8004-43B7-94E9-E1FEB4C0FFB5}"/>
              </a:ext>
            </a:extLst>
          </p:cNvPr>
          <p:cNvSpPr>
            <a:spLocks noGrp="1"/>
          </p:cNvSpPr>
          <p:nvPr>
            <p:ph type="body" sz="quarter" idx="11"/>
          </p:nvPr>
        </p:nvSpPr>
        <p:spPr/>
        <p:txBody>
          <a:bodyPr>
            <a:normAutofit/>
          </a:bodyPr>
          <a:lstStyle/>
          <a:p>
            <a:r>
              <a:rPr lang="nl-NL">
                <a:latin typeface="Arial" panose="020B0604020202020204" pitchFamily="34" charset="0"/>
                <a:cs typeface="Arial" panose="020B0604020202020204" pitchFamily="34" charset="0"/>
              </a:rPr>
              <a:t>3. Volstaat de beeldbeschrijving?</a:t>
            </a:r>
          </a:p>
          <a:p>
            <a:endParaRPr lang="nl-NL">
              <a:latin typeface="Arial" panose="020B0604020202020204" pitchFamily="34" charset="0"/>
              <a:cs typeface="Arial" panose="020B0604020202020204" pitchFamily="34" charset="0"/>
            </a:endParaRPr>
          </a:p>
        </p:txBody>
      </p:sp>
      <p:sp>
        <p:nvSpPr>
          <p:cNvPr id="2" name="Tijdelijke aanduiding voor inhoud 1">
            <a:extLst>
              <a:ext uri="{FF2B5EF4-FFF2-40B4-BE49-F238E27FC236}">
                <a16:creationId xmlns:a16="http://schemas.microsoft.com/office/drawing/2014/main" id="{E74415DF-A108-421E-B3C9-20C68B556166}"/>
              </a:ext>
            </a:extLst>
          </p:cNvPr>
          <p:cNvSpPr>
            <a:spLocks noGrp="1"/>
          </p:cNvSpPr>
          <p:nvPr>
            <p:ph idx="10"/>
          </p:nvPr>
        </p:nvSpPr>
        <p:spPr/>
        <p:txBody>
          <a:bodyPr>
            <a:normAutofit/>
          </a:bodyPr>
          <a:lstStyle/>
          <a:p>
            <a:pPr marL="0" indent="0">
              <a:lnSpc>
                <a:spcPct val="107000"/>
              </a:lnSpc>
              <a:buNone/>
            </a:pPr>
            <a:r>
              <a:rPr lang="nl-NL" sz="3600" b="1" dirty="0"/>
              <a:t>Controle kwaliteit</a:t>
            </a:r>
          </a:p>
          <a:p>
            <a:pPr>
              <a:lnSpc>
                <a:spcPct val="107000"/>
              </a:lnSpc>
            </a:pPr>
            <a:r>
              <a:rPr lang="nl-NL" dirty="0"/>
              <a:t>volgens algemene richtlijnen</a:t>
            </a:r>
          </a:p>
          <a:p>
            <a:pPr lvl="1">
              <a:lnSpc>
                <a:spcPct val="107000"/>
              </a:lnSpc>
            </a:pPr>
            <a:r>
              <a:rPr lang="nl-NL" dirty="0"/>
              <a:t>Context, </a:t>
            </a:r>
            <a:r>
              <a:rPr lang="nl-NL" dirty="0" err="1"/>
              <a:t>etc</a:t>
            </a:r>
            <a:endParaRPr lang="nl-NL" dirty="0"/>
          </a:p>
          <a:p>
            <a:pPr marL="171450" indent="-171450">
              <a:lnSpc>
                <a:spcPct val="107000"/>
              </a:lnSpc>
            </a:pPr>
            <a:r>
              <a:rPr lang="nl-NL" dirty="0">
                <a:latin typeface="Arial" panose="020B0604020202020204" pitchFamily="34" charset="0"/>
                <a:cs typeface="Arial" panose="020B0604020202020204" pitchFamily="34" charset="0"/>
              </a:rPr>
              <a:t>volgens specifieke richtlijnen</a:t>
            </a:r>
          </a:p>
          <a:p>
            <a:pPr lvl="1"/>
            <a:r>
              <a:rPr lang="nl-NL" dirty="0"/>
              <a:t>voor afbeeldingen als schilderijen, cartoons, stripverhalen, etc.</a:t>
            </a:r>
          </a:p>
          <a:p>
            <a:pPr lvl="1"/>
            <a:r>
              <a:rPr lang="nl-NL" dirty="0"/>
              <a:t>voor complexe informatieve </a:t>
            </a:r>
            <a:r>
              <a:rPr lang="nl-NL" dirty="0" err="1"/>
              <a:t>infographics</a:t>
            </a:r>
            <a:r>
              <a:rPr lang="nl-NL" dirty="0"/>
              <a:t>, kaarten, tijdlijnen, grafieken, etc.</a:t>
            </a:r>
          </a:p>
          <a:p>
            <a:r>
              <a:rPr lang="nl-NL" dirty="0"/>
              <a:t>volgens richtlijnen voor lange beeldbeschrijvingen</a:t>
            </a:r>
          </a:p>
          <a:p>
            <a:pPr lvl="1"/>
            <a:r>
              <a:rPr lang="nl-NL" dirty="0"/>
              <a:t>in de eerste zin een samenvatting van de inhoud</a:t>
            </a:r>
          </a:p>
          <a:p>
            <a:pPr lvl="1"/>
            <a:r>
              <a:rPr lang="nl-NL" dirty="0"/>
              <a:t>structuur en overzicht bieden</a:t>
            </a:r>
          </a:p>
          <a:p>
            <a:pPr lvl="1"/>
            <a:endParaRPr lang="nl-NL" dirty="0"/>
          </a:p>
          <a:p>
            <a:pPr marL="171450" indent="-171450">
              <a:lnSpc>
                <a:spcPct val="107000"/>
              </a:lnSpc>
            </a:pPr>
            <a:endParaRPr lang="nl-NL" dirty="0">
              <a:latin typeface="Arial" panose="020B0604020202020204" pitchFamily="34" charset="0"/>
              <a:cs typeface="Arial" panose="020B0604020202020204" pitchFamily="34" charset="0"/>
            </a:endParaRPr>
          </a:p>
          <a:p>
            <a:pPr marL="628650" lvl="1" indent="-171450">
              <a:lnSpc>
                <a:spcPct val="107000"/>
              </a:lnSpc>
            </a:pPr>
            <a:endParaRPr lang="nl-NL" dirty="0">
              <a:latin typeface="Arial" panose="020B0604020202020204" pitchFamily="34" charset="0"/>
              <a:cs typeface="Arial" panose="020B0604020202020204" pitchFamily="34" charset="0"/>
            </a:endParaRPr>
          </a:p>
          <a:p>
            <a:pPr marL="0" lvl="0" indent="0">
              <a:lnSpc>
                <a:spcPct val="107000"/>
              </a:lnSpc>
              <a:buNone/>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5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r>
              <a:rPr lang="nl-NL" sz="2800" dirty="0"/>
              <a:t>opdracht 3</a:t>
            </a:r>
            <a:endParaRPr lang="nl-NL" sz="40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6936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0304BA-CF14-4296-B320-54F3A025ADA2}"/>
              </a:ext>
            </a:extLst>
          </p:cNvPr>
          <p:cNvSpPr>
            <a:spLocks noGrp="1"/>
          </p:cNvSpPr>
          <p:nvPr>
            <p:ph type="title"/>
          </p:nvPr>
        </p:nvSpPr>
        <p:spPr/>
        <p:txBody>
          <a:bodyPr/>
          <a:lstStyle/>
          <a:p>
            <a:r>
              <a:rPr lang="nl-NL" dirty="0"/>
              <a:t>Beeldbeschrijving</a:t>
            </a:r>
            <a:br>
              <a:rPr lang="nl-NL" dirty="0"/>
            </a:br>
            <a:r>
              <a:rPr lang="nl-NL" sz="2800" dirty="0"/>
              <a:t>Opdracht 3.1</a:t>
            </a:r>
            <a:endParaRPr lang="nl-NL" dirty="0"/>
          </a:p>
        </p:txBody>
      </p:sp>
      <p:sp>
        <p:nvSpPr>
          <p:cNvPr id="3" name="Tijdelijke aanduiding voor tekst 2">
            <a:extLst>
              <a:ext uri="{FF2B5EF4-FFF2-40B4-BE49-F238E27FC236}">
                <a16:creationId xmlns:a16="http://schemas.microsoft.com/office/drawing/2014/main" id="{302CD555-DA97-480D-9975-9EEC5F1E0A62}"/>
              </a:ext>
            </a:extLst>
          </p:cNvPr>
          <p:cNvSpPr>
            <a:spLocks noGrp="1"/>
          </p:cNvSpPr>
          <p:nvPr>
            <p:ph type="body" sz="quarter" idx="11"/>
          </p:nvPr>
        </p:nvSpPr>
        <p:spPr/>
        <p:txBody>
          <a:bodyPr>
            <a:normAutofit/>
          </a:bodyPr>
          <a:lstStyle/>
          <a:p>
            <a:endParaRPr lang="nl-NL">
              <a:latin typeface="Arial" panose="020B0604020202020204" pitchFamily="34" charset="0"/>
              <a:cs typeface="Arial" panose="020B0604020202020204" pitchFamily="34" charset="0"/>
            </a:endParaRPr>
          </a:p>
          <a:p>
            <a:r>
              <a:rPr lang="nl-NL">
                <a:latin typeface="Arial" panose="020B0604020202020204" pitchFamily="34" charset="0"/>
                <a:cs typeface="Arial" panose="020B0604020202020204" pitchFamily="34" charset="0"/>
              </a:rPr>
              <a:t>10 minuten</a:t>
            </a:r>
          </a:p>
        </p:txBody>
      </p:sp>
      <p:sp>
        <p:nvSpPr>
          <p:cNvPr id="5" name="Tijdelijke aanduiding voor inhoud 4">
            <a:extLst>
              <a:ext uri="{FF2B5EF4-FFF2-40B4-BE49-F238E27FC236}">
                <a16:creationId xmlns:a16="http://schemas.microsoft.com/office/drawing/2014/main" id="{51EF1A45-44F0-4DD9-8F47-0E6313D12C81}"/>
              </a:ext>
            </a:extLst>
          </p:cNvPr>
          <p:cNvSpPr>
            <a:spLocks noGrp="1"/>
          </p:cNvSpPr>
          <p:nvPr>
            <p:ph idx="10"/>
          </p:nvPr>
        </p:nvSpPr>
        <p:spPr/>
        <p:txBody>
          <a:bodyPr/>
          <a:lstStyle/>
          <a:p>
            <a:pPr marL="514350" indent="-514350">
              <a:buFont typeface="+mj-lt"/>
              <a:buAutoNum type="arabicPeriod"/>
            </a:pPr>
            <a:r>
              <a:rPr lang="nl-NL"/>
              <a:t>Ga naar je eigen website. </a:t>
            </a:r>
          </a:p>
          <a:p>
            <a:pPr marL="514350" indent="-514350">
              <a:buFont typeface="+mj-lt"/>
              <a:buAutoNum type="arabicPeriod"/>
            </a:pPr>
            <a:r>
              <a:rPr lang="nl-NL"/>
              <a:t>Selecteer een webpagina met een publicatie en afbeelding.</a:t>
            </a:r>
          </a:p>
          <a:p>
            <a:pPr marL="514350" indent="-514350">
              <a:buFont typeface="+mj-lt"/>
              <a:buAutoNum type="arabicPeriod"/>
            </a:pPr>
            <a:endParaRPr lang="nl-NL"/>
          </a:p>
          <a:p>
            <a:pPr marL="514350" indent="-514350">
              <a:buFont typeface="+mj-lt"/>
              <a:buAutoNum type="arabicPeriod"/>
            </a:pPr>
            <a:r>
              <a:rPr lang="nl-NL"/>
              <a:t>Doorloop de beslisboom:</a:t>
            </a:r>
          </a:p>
          <a:p>
            <a:pPr lvl="1"/>
            <a:r>
              <a:rPr lang="nl-NL"/>
              <a:t>Beeldbeschrijving aanwezig?</a:t>
            </a:r>
          </a:p>
          <a:p>
            <a:pPr lvl="2"/>
            <a:r>
              <a:rPr lang="nl-NL"/>
              <a:t>Alt-tekst? (</a:t>
            </a:r>
            <a:r>
              <a:rPr lang="nl-NL" sz="1800">
                <a:hlinkClick r:id="rId3"/>
              </a:rPr>
              <a:t>Alt tags checker – </a:t>
            </a:r>
            <a:r>
              <a:rPr lang="nl-NL" sz="1800" err="1">
                <a:hlinkClick r:id="rId3"/>
              </a:rPr>
              <a:t>AdResults</a:t>
            </a:r>
            <a:r>
              <a:rPr lang="nl-NL"/>
              <a:t>)</a:t>
            </a:r>
          </a:p>
          <a:p>
            <a:pPr lvl="2"/>
            <a:r>
              <a:rPr lang="nl-NL"/>
              <a:t>Lange beeldbeschrijving?</a:t>
            </a:r>
          </a:p>
          <a:p>
            <a:pPr lvl="2"/>
            <a:r>
              <a:rPr lang="nl-NL"/>
              <a:t>Lopende tekst?</a:t>
            </a:r>
          </a:p>
          <a:p>
            <a:pPr lvl="1"/>
            <a:r>
              <a:rPr lang="nl-NL"/>
              <a:t>Nee? Is het een uitzondering?</a:t>
            </a:r>
          </a:p>
          <a:p>
            <a:pPr lvl="1"/>
            <a:r>
              <a:rPr lang="nl-NL"/>
              <a:t>Ja? Voldoet de beeldbeschrijving?</a:t>
            </a:r>
          </a:p>
          <a:p>
            <a:pPr marL="514350" indent="-514350">
              <a:buFont typeface="+mj-lt"/>
              <a:buAutoNum type="arabicPeriod"/>
            </a:pPr>
            <a:endParaRPr lang="nl-NL"/>
          </a:p>
          <a:p>
            <a:pPr marL="514350" indent="-514350">
              <a:buFont typeface="+mj-lt"/>
              <a:buAutoNum type="arabicPeriod"/>
            </a:pPr>
            <a:r>
              <a:rPr lang="nl-NL"/>
              <a:t>Wat zijn de bevindingen?</a:t>
            </a:r>
          </a:p>
          <a:p>
            <a:pPr marL="0" indent="0">
              <a:buNone/>
            </a:pPr>
            <a:endParaRPr lang="nl-NL"/>
          </a:p>
          <a:p>
            <a:endParaRPr lang="nl-NL"/>
          </a:p>
          <a:p>
            <a:endParaRPr lang="nl-NL"/>
          </a:p>
        </p:txBody>
      </p:sp>
    </p:spTree>
    <p:extLst>
      <p:ext uri="{BB962C8B-B14F-4D97-AF65-F5344CB8AC3E}">
        <p14:creationId xmlns:p14="http://schemas.microsoft.com/office/powerpoint/2010/main" val="2121049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FC001-F628-4BBD-8170-F6D3C6515A6E}"/>
              </a:ext>
            </a:extLst>
          </p:cNvPr>
          <p:cNvSpPr>
            <a:spLocks noGrp="1"/>
          </p:cNvSpPr>
          <p:nvPr>
            <p:ph type="title"/>
          </p:nvPr>
        </p:nvSpPr>
        <p:spPr>
          <a:xfrm>
            <a:off x="249804" y="214685"/>
            <a:ext cx="5419476" cy="1968948"/>
          </a:xfrm>
        </p:spPr>
        <p:txBody>
          <a:bodyPr/>
          <a:lstStyle/>
          <a:p>
            <a:r>
              <a:rPr lang="nl-NL" dirty="0"/>
              <a:t>Op tijd gebaseerde media</a:t>
            </a:r>
          </a:p>
        </p:txBody>
      </p:sp>
      <p:pic>
        <p:nvPicPr>
          <p:cNvPr id="7170" name="Picture 2" descr="Icoon CC">
            <a:extLst>
              <a:ext uri="{FF2B5EF4-FFF2-40B4-BE49-F238E27FC236}">
                <a16:creationId xmlns:a16="http://schemas.microsoft.com/office/drawing/2014/main" id="{043B8065-D4F9-45C6-85CA-F867681730FE}"/>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364444" y="1056164"/>
            <a:ext cx="24574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coon AD">
            <a:extLst>
              <a:ext uri="{FF2B5EF4-FFF2-40B4-BE49-F238E27FC236}">
                <a16:creationId xmlns:a16="http://schemas.microsoft.com/office/drawing/2014/main" id="{3FAA7D6D-5D2C-4476-863D-9DC637EF9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444" y="3429000"/>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21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FC001-F628-4BBD-8170-F6D3C6515A6E}"/>
              </a:ext>
            </a:extLst>
          </p:cNvPr>
          <p:cNvSpPr>
            <a:spLocks noGrp="1"/>
          </p:cNvSpPr>
          <p:nvPr>
            <p:ph type="title"/>
          </p:nvPr>
        </p:nvSpPr>
        <p:spPr>
          <a:xfrm>
            <a:off x="249804" y="214685"/>
            <a:ext cx="5419476" cy="1968948"/>
          </a:xfrm>
        </p:spPr>
        <p:txBody>
          <a:bodyPr/>
          <a:lstStyle/>
          <a:p>
            <a:r>
              <a:rPr lang="nl-NL" dirty="0"/>
              <a:t>Op tijd gebaseerde media</a:t>
            </a:r>
            <a:br>
              <a:rPr lang="nl-NL" dirty="0"/>
            </a:br>
            <a:r>
              <a:rPr lang="nl-NL" sz="2800" dirty="0"/>
              <a:t>Richtlijn</a:t>
            </a:r>
            <a:endParaRPr lang="nl-NL" dirty="0"/>
          </a:p>
        </p:txBody>
      </p:sp>
      <p:sp>
        <p:nvSpPr>
          <p:cNvPr id="4" name="Tijdelijke aanduiding voor tekst 3">
            <a:extLst>
              <a:ext uri="{FF2B5EF4-FFF2-40B4-BE49-F238E27FC236}">
                <a16:creationId xmlns:a16="http://schemas.microsoft.com/office/drawing/2014/main" id="{230524EB-A596-42BD-96FD-85CE24C954F9}"/>
              </a:ext>
            </a:extLst>
          </p:cNvPr>
          <p:cNvSpPr>
            <a:spLocks noGrp="1"/>
          </p:cNvSpPr>
          <p:nvPr>
            <p:ph type="body" sz="quarter" idx="11"/>
          </p:nvPr>
        </p:nvSpPr>
        <p:spPr/>
        <p:txBody>
          <a:bodyPr/>
          <a:lstStyle/>
          <a:p>
            <a:r>
              <a:rPr lang="nl-NL">
                <a:latin typeface="Arial" panose="020B0604020202020204" pitchFamily="34" charset="0"/>
                <a:cs typeface="Arial" panose="020B0604020202020204" pitchFamily="34" charset="0"/>
              </a:rPr>
              <a:t>WCAG: ‘</a:t>
            </a:r>
            <a:r>
              <a:rPr lang="nl-NL" b="0" i="0">
                <a:effectLst/>
                <a:latin typeface="Arial" panose="020B0604020202020204" pitchFamily="34" charset="0"/>
                <a:cs typeface="Arial" panose="020B0604020202020204" pitchFamily="34" charset="0"/>
              </a:rPr>
              <a:t>Lever alternatieven voor op tijd gebaseerde media.’</a:t>
            </a:r>
            <a:endParaRPr lang="nl-N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2B4735F4-B90E-4FDE-A6F5-CE2A057FE9FF}"/>
              </a:ext>
            </a:extLst>
          </p:cNvPr>
          <p:cNvSpPr>
            <a:spLocks noGrp="1"/>
          </p:cNvSpPr>
          <p:nvPr>
            <p:ph idx="10"/>
          </p:nvPr>
        </p:nvSpPr>
        <p:spPr/>
        <p:txBody>
          <a:bodyPr>
            <a:normAutofit lnSpcReduction="10000"/>
          </a:bodyPr>
          <a:lstStyle/>
          <a:p>
            <a:pPr marL="0" indent="0">
              <a:buNone/>
            </a:pPr>
            <a:r>
              <a:rPr lang="nl-NL" b="1" dirty="0"/>
              <a:t>Op tijd gebaseerd media</a:t>
            </a:r>
          </a:p>
          <a:p>
            <a:r>
              <a:rPr lang="nl-NL" dirty="0"/>
              <a:t>video en/of audio</a:t>
            </a:r>
          </a:p>
          <a:p>
            <a:r>
              <a:rPr lang="nl-NL" dirty="0"/>
              <a:t>vooraf opgenomen en live</a:t>
            </a:r>
          </a:p>
          <a:p>
            <a:endParaRPr lang="nl-NL" dirty="0"/>
          </a:p>
          <a:p>
            <a:pPr marL="0" indent="0">
              <a:buNone/>
            </a:pPr>
            <a:r>
              <a:rPr lang="nl-NL" b="1" dirty="0"/>
              <a:t>Alternatieven</a:t>
            </a:r>
          </a:p>
          <a:p>
            <a:r>
              <a:rPr lang="nl-NL" dirty="0"/>
              <a:t>Ondertitels (CC)</a:t>
            </a:r>
          </a:p>
          <a:p>
            <a:pPr lvl="1"/>
            <a:r>
              <a:rPr lang="nl-NL" dirty="0"/>
              <a:t>auditieve beperking</a:t>
            </a:r>
          </a:p>
          <a:p>
            <a:pPr lvl="1"/>
            <a:r>
              <a:rPr lang="nl-NL" dirty="0"/>
              <a:t>vooraf opgenomen én live</a:t>
            </a:r>
          </a:p>
          <a:p>
            <a:r>
              <a:rPr lang="nl-NL" dirty="0"/>
              <a:t>Audiodescriptie (AD)</a:t>
            </a:r>
          </a:p>
          <a:p>
            <a:pPr lvl="1"/>
            <a:r>
              <a:rPr lang="nl-NL" dirty="0"/>
              <a:t>visuele beperking</a:t>
            </a:r>
          </a:p>
          <a:p>
            <a:pPr lvl="1"/>
            <a:r>
              <a:rPr lang="nl-NL" dirty="0"/>
              <a:t>vooraf opgenomen</a:t>
            </a:r>
          </a:p>
          <a:p>
            <a:r>
              <a:rPr lang="nl-NL" dirty="0"/>
              <a:t>Tekstbeschrijving</a:t>
            </a:r>
          </a:p>
          <a:p>
            <a:pPr lvl="1"/>
            <a:r>
              <a:rPr lang="nl-NL" dirty="0"/>
              <a:t>visuele en auditieve informatie</a:t>
            </a:r>
          </a:p>
          <a:p>
            <a:pPr lvl="1"/>
            <a:r>
              <a:rPr lang="nl-NL" dirty="0"/>
              <a:t>louter-geluid / louter-videobeeld</a:t>
            </a:r>
          </a:p>
        </p:txBody>
      </p:sp>
    </p:spTree>
    <p:extLst>
      <p:ext uri="{BB962C8B-B14F-4D97-AF65-F5344CB8AC3E}">
        <p14:creationId xmlns:p14="http://schemas.microsoft.com/office/powerpoint/2010/main" val="456426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FC001-F628-4BBD-8170-F6D3C6515A6E}"/>
              </a:ext>
            </a:extLst>
          </p:cNvPr>
          <p:cNvSpPr>
            <a:spLocks noGrp="1"/>
          </p:cNvSpPr>
          <p:nvPr>
            <p:ph type="title"/>
          </p:nvPr>
        </p:nvSpPr>
        <p:spPr>
          <a:xfrm>
            <a:off x="249804" y="214685"/>
            <a:ext cx="5574221" cy="1968948"/>
          </a:xfrm>
        </p:spPr>
        <p:txBody>
          <a:bodyPr>
            <a:normAutofit fontScale="90000"/>
          </a:bodyPr>
          <a:lstStyle/>
          <a:p>
            <a:r>
              <a:rPr lang="nl-NL" sz="4400" dirty="0"/>
              <a:t>Op tijd gebaseerde media</a:t>
            </a:r>
            <a:br>
              <a:rPr lang="nl-NL" dirty="0"/>
            </a:br>
            <a:r>
              <a:rPr lang="nl-NL" sz="3100" dirty="0"/>
              <a:t>ondertiteling</a:t>
            </a:r>
          </a:p>
        </p:txBody>
      </p:sp>
      <p:sp>
        <p:nvSpPr>
          <p:cNvPr id="4" name="Tijdelijke aanduiding voor tekst 3">
            <a:extLst>
              <a:ext uri="{FF2B5EF4-FFF2-40B4-BE49-F238E27FC236}">
                <a16:creationId xmlns:a16="http://schemas.microsoft.com/office/drawing/2014/main" id="{230524EB-A596-42BD-96FD-85CE24C954F9}"/>
              </a:ext>
            </a:extLst>
          </p:cNvPr>
          <p:cNvSpPr>
            <a:spLocks noGrp="1"/>
          </p:cNvSpPr>
          <p:nvPr>
            <p:ph type="body" sz="quarter" idx="11"/>
          </p:nvPr>
        </p:nvSpPr>
        <p:spPr/>
        <p:txBody>
          <a:bodyPr/>
          <a:lstStyle/>
          <a:p>
            <a:r>
              <a:rPr lang="nl-NL"/>
              <a:t>Ondertiteling voor doven en slechthorenden bevat:</a:t>
            </a:r>
          </a:p>
          <a:p>
            <a:pPr marL="457200" indent="-457200">
              <a:buFont typeface="Arial" panose="020B0604020202020204" pitchFamily="34" charset="0"/>
              <a:buChar char="•"/>
            </a:pPr>
            <a:r>
              <a:rPr lang="nl-NL"/>
              <a:t>Gesproken informatie</a:t>
            </a:r>
          </a:p>
          <a:p>
            <a:pPr marL="457200" indent="-457200">
              <a:buFont typeface="Arial" panose="020B0604020202020204" pitchFamily="34" charset="0"/>
              <a:buChar char="•"/>
            </a:pPr>
            <a:r>
              <a:rPr lang="nl-NL"/>
              <a:t>Overige audio informatie</a:t>
            </a:r>
          </a:p>
          <a:p>
            <a:endParaRPr lang="nl-NL"/>
          </a:p>
        </p:txBody>
      </p:sp>
      <p:pic>
        <p:nvPicPr>
          <p:cNvPr id="1026" name="Picture 2" descr="Icoon CC">
            <a:extLst>
              <a:ext uri="{FF2B5EF4-FFF2-40B4-BE49-F238E27FC236}">
                <a16:creationId xmlns:a16="http://schemas.microsoft.com/office/drawing/2014/main" id="{5092AF95-AACE-4F80-B0DF-CFF02A1155C8}"/>
              </a:ext>
              <a:ext uri="{C183D7F6-B498-43B3-948B-1728B52AA6E4}">
                <adec:decorative xmlns:adec="http://schemas.microsoft.com/office/drawing/2017/decorative" val="0"/>
              </a:ext>
            </a:extLst>
          </p:cNvPr>
          <p:cNvPicPr>
            <a:picLocks noChangeAspect="1" noChangeArrowheads="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91888" y="4387851"/>
            <a:ext cx="1555750" cy="1555750"/>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a:extLst>
              <a:ext uri="{FF2B5EF4-FFF2-40B4-BE49-F238E27FC236}">
                <a16:creationId xmlns:a16="http://schemas.microsoft.com/office/drawing/2014/main" id="{233D9437-8CB2-4AFA-A714-22BA74AEC5A8}"/>
              </a:ext>
            </a:extLst>
          </p:cNvPr>
          <p:cNvSpPr>
            <a:spLocks noGrp="1"/>
          </p:cNvSpPr>
          <p:nvPr>
            <p:ph idx="10"/>
          </p:nvPr>
        </p:nvSpPr>
        <p:spPr/>
        <p:txBody>
          <a:bodyPr>
            <a:normAutofit/>
          </a:bodyPr>
          <a:lstStyle/>
          <a:p>
            <a:pPr marL="0" indent="0">
              <a:buNone/>
            </a:pPr>
            <a:r>
              <a:rPr lang="nl-NL" b="1" dirty="0"/>
              <a:t>Best </a:t>
            </a:r>
            <a:r>
              <a:rPr lang="nl-NL" b="1" dirty="0" err="1"/>
              <a:t>practice</a:t>
            </a:r>
            <a:r>
              <a:rPr lang="nl-NL" b="1" dirty="0"/>
              <a:t>: </a:t>
            </a:r>
          </a:p>
          <a:p>
            <a:pPr marL="0" indent="0">
              <a:buNone/>
            </a:pPr>
            <a:r>
              <a:rPr lang="nl-NL" dirty="0"/>
              <a:t>gebruik automatisch gegenereerde ondertiteling ter </a:t>
            </a:r>
            <a:r>
              <a:rPr lang="nl-NL" b="1" dirty="0"/>
              <a:t>ondersteuning</a:t>
            </a:r>
            <a:r>
              <a:rPr lang="nl-NL" dirty="0"/>
              <a:t> in het creatieproces.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2400" dirty="0"/>
              <a:t>Verdieping: </a:t>
            </a:r>
            <a:r>
              <a:rPr lang="en-US" sz="2400" dirty="0">
                <a:hlinkClick r:id="rId5"/>
              </a:rPr>
              <a:t>Captions Resources (w3.org)</a:t>
            </a:r>
            <a:endParaRPr lang="nl-NL" sz="2400" dirty="0"/>
          </a:p>
        </p:txBody>
      </p:sp>
      <p:pic>
        <p:nvPicPr>
          <p:cNvPr id="10" name="Tijdelijke aanduiding voor inhoud 5" descr="Schermopname van filmfragment uit The Godfather met ondertiteling 'Ik maak voor hem een offerte waar hij geen nee tegen zal zeggen'. ">
            <a:extLst>
              <a:ext uri="{FF2B5EF4-FFF2-40B4-BE49-F238E27FC236}">
                <a16:creationId xmlns:a16="http://schemas.microsoft.com/office/drawing/2014/main" id="{45EB0B96-167B-49DE-9EA7-8F4FDFE4D41F}"/>
              </a:ext>
            </a:extLst>
          </p:cNvPr>
          <p:cNvPicPr>
            <a:picLocks noChangeAspect="1"/>
          </p:cNvPicPr>
          <p:nvPr/>
        </p:nvPicPr>
        <p:blipFill>
          <a:blip r:embed="rId6"/>
          <a:stretch>
            <a:fillRect/>
          </a:stretch>
        </p:blipFill>
        <p:spPr>
          <a:xfrm>
            <a:off x="6207924" y="2070526"/>
            <a:ext cx="5711217" cy="3339962"/>
          </a:xfrm>
          <a:prstGeom prst="rect">
            <a:avLst/>
          </a:prstGeom>
        </p:spPr>
      </p:pic>
    </p:spTree>
    <p:extLst>
      <p:ext uri="{BB962C8B-B14F-4D97-AF65-F5344CB8AC3E}">
        <p14:creationId xmlns:p14="http://schemas.microsoft.com/office/powerpoint/2010/main" val="3394773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FC001-F628-4BBD-8170-F6D3C6515A6E}"/>
              </a:ext>
            </a:extLst>
          </p:cNvPr>
          <p:cNvSpPr>
            <a:spLocks noGrp="1"/>
          </p:cNvSpPr>
          <p:nvPr>
            <p:ph type="title"/>
          </p:nvPr>
        </p:nvSpPr>
        <p:spPr>
          <a:xfrm>
            <a:off x="249804" y="214685"/>
            <a:ext cx="5574221" cy="1968948"/>
          </a:xfrm>
        </p:spPr>
        <p:txBody>
          <a:bodyPr>
            <a:normAutofit fontScale="90000"/>
          </a:bodyPr>
          <a:lstStyle/>
          <a:p>
            <a:r>
              <a:rPr lang="nl-NL" sz="4400" dirty="0"/>
              <a:t>Op tijd gebaseerde media</a:t>
            </a:r>
            <a:br>
              <a:rPr lang="nl-NL" dirty="0"/>
            </a:br>
            <a:r>
              <a:rPr lang="nl-NL" sz="3100" dirty="0"/>
              <a:t>Audiodescriptie</a:t>
            </a:r>
          </a:p>
        </p:txBody>
      </p:sp>
      <p:sp>
        <p:nvSpPr>
          <p:cNvPr id="4" name="Tijdelijke aanduiding voor tekst 3">
            <a:extLst>
              <a:ext uri="{FF2B5EF4-FFF2-40B4-BE49-F238E27FC236}">
                <a16:creationId xmlns:a16="http://schemas.microsoft.com/office/drawing/2014/main" id="{230524EB-A596-42BD-96FD-85CE24C954F9}"/>
              </a:ext>
            </a:extLst>
          </p:cNvPr>
          <p:cNvSpPr>
            <a:spLocks noGrp="1"/>
          </p:cNvSpPr>
          <p:nvPr>
            <p:ph type="body" sz="quarter" idx="11"/>
          </p:nvPr>
        </p:nvSpPr>
        <p:spPr/>
        <p:txBody>
          <a:bodyPr/>
          <a:lstStyle/>
          <a:p>
            <a:r>
              <a:rPr lang="nl-NL"/>
              <a:t>Bij audiodescriptie (AD) wordt tijdens de stiltes in het dialoog een omschrijving gegeven van visuele details. </a:t>
            </a:r>
          </a:p>
        </p:txBody>
      </p:sp>
      <p:pic>
        <p:nvPicPr>
          <p:cNvPr id="1026" name="Picture 2" descr="Icoon AD">
            <a:extLst>
              <a:ext uri="{FF2B5EF4-FFF2-40B4-BE49-F238E27FC236}">
                <a16:creationId xmlns:a16="http://schemas.microsoft.com/office/drawing/2014/main" id="{D3AB197C-A7AF-4818-A577-E51A7A3F74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73" y="4415513"/>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a:extLst>
              <a:ext uri="{FF2B5EF4-FFF2-40B4-BE49-F238E27FC236}">
                <a16:creationId xmlns:a16="http://schemas.microsoft.com/office/drawing/2014/main" id="{233D9437-8CB2-4AFA-A714-22BA74AEC5A8}"/>
              </a:ext>
            </a:extLst>
          </p:cNvPr>
          <p:cNvSpPr>
            <a:spLocks noGrp="1"/>
          </p:cNvSpPr>
          <p:nvPr>
            <p:ph idx="10"/>
          </p:nvPr>
        </p:nvSpPr>
        <p:spPr/>
        <p:txBody>
          <a:bodyPr>
            <a:normAutofit/>
          </a:bodyPr>
          <a:lstStyle/>
          <a:p>
            <a:pPr marL="0" indent="0">
              <a:buNone/>
            </a:pPr>
            <a:r>
              <a:rPr lang="nl-NL" b="1"/>
              <a:t>Voorbeeld: </a:t>
            </a:r>
          </a:p>
          <a:p>
            <a:pPr marL="0" indent="0">
              <a:buNone/>
            </a:pPr>
            <a:r>
              <a:rPr lang="nl-NL"/>
              <a:t>Wie Is De Mol? 2020 </a:t>
            </a:r>
            <a:r>
              <a:rPr lang="nl-NL" err="1"/>
              <a:t>teaser</a:t>
            </a:r>
            <a:r>
              <a:rPr lang="nl-NL"/>
              <a:t> met audiodescriptie</a:t>
            </a:r>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p:txBody>
      </p:sp>
      <p:pic>
        <p:nvPicPr>
          <p:cNvPr id="3" name="Onlinemedia 2" descr="Video van Earcatch: Wie Is De Mol? 2020 teaser met audiodescriptie">
            <a:hlinkClick r:id="" action="ppaction://media"/>
            <a:extLst>
              <a:ext uri="{FF2B5EF4-FFF2-40B4-BE49-F238E27FC236}">
                <a16:creationId xmlns:a16="http://schemas.microsoft.com/office/drawing/2014/main" id="{63A2BAFD-A127-4591-B7D9-E2B070A3BEDB}"/>
              </a:ext>
            </a:extLst>
          </p:cNvPr>
          <p:cNvPicPr>
            <a:picLocks noRot="1" noChangeAspect="1"/>
          </p:cNvPicPr>
          <p:nvPr>
            <a:videoFile r:link="rId1"/>
          </p:nvPr>
        </p:nvPicPr>
        <p:blipFill>
          <a:blip r:embed="rId5"/>
          <a:stretch>
            <a:fillRect/>
          </a:stretch>
        </p:blipFill>
        <p:spPr>
          <a:xfrm>
            <a:off x="6198351" y="1806364"/>
            <a:ext cx="5743845" cy="3245272"/>
          </a:xfrm>
          <a:prstGeom prst="rect">
            <a:avLst/>
          </a:prstGeom>
        </p:spPr>
      </p:pic>
    </p:spTree>
    <p:extLst>
      <p:ext uri="{BB962C8B-B14F-4D97-AF65-F5344CB8AC3E}">
        <p14:creationId xmlns:p14="http://schemas.microsoft.com/office/powerpoint/2010/main" val="17523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a:latin typeface="Arial Black" panose="020B0A04020102020204" pitchFamily="34" charset="0"/>
              </a:rPr>
              <a:t>Richtlijnen</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651046"/>
            <a:ext cx="11613542" cy="4764267"/>
          </a:xfrm>
        </p:spPr>
        <p:txBody>
          <a:bodyPr>
            <a:normAutofit/>
          </a:bodyPr>
          <a:lstStyle/>
          <a:p>
            <a:pPr marL="0" indent="0">
              <a:buNone/>
            </a:pPr>
            <a:r>
              <a:rPr lang="nl-NL" b="1" dirty="0"/>
              <a:t>WCAG 2.1 niveau A en AA</a:t>
            </a:r>
          </a:p>
          <a:p>
            <a:pPr lvl="1"/>
            <a:r>
              <a:rPr lang="nl-NL" dirty="0"/>
              <a:t>Nu al verplicht voor overheden (WCAG is onderdeel van EN 301 549)</a:t>
            </a:r>
          </a:p>
          <a:p>
            <a:pPr lvl="1"/>
            <a:r>
              <a:rPr lang="nl-NL" dirty="0"/>
              <a:t>WCAG 2.2 is in ontwikkeling (uitbreiding met 9 criteria)</a:t>
            </a:r>
          </a:p>
          <a:p>
            <a:pPr marL="0" indent="0">
              <a:buNone/>
            </a:pPr>
            <a:endParaRPr lang="nl-NL" b="1" dirty="0"/>
          </a:p>
          <a:p>
            <a:pPr marL="0" indent="0">
              <a:buNone/>
            </a:pPr>
            <a:r>
              <a:rPr lang="nl-NL" b="1" dirty="0"/>
              <a:t>EPUB Accessibility 1.0</a:t>
            </a:r>
          </a:p>
          <a:p>
            <a:pPr lvl="1"/>
            <a:r>
              <a:rPr lang="nl-NL" dirty="0"/>
              <a:t>WCAG is onderdeel van EPUB Accessibility 1.0</a:t>
            </a:r>
          </a:p>
          <a:p>
            <a:pPr marL="0" indent="0">
              <a:buNone/>
            </a:pPr>
            <a:endParaRPr lang="en-US" b="1" dirty="0"/>
          </a:p>
          <a:p>
            <a:pPr marL="0" indent="0">
              <a:buNone/>
            </a:pPr>
            <a:r>
              <a:rPr lang="en-US" b="1" dirty="0"/>
              <a:t>PDF U/A (Universal Accessibility)</a:t>
            </a:r>
          </a:p>
          <a:p>
            <a:pPr lvl="1"/>
            <a:r>
              <a:rPr lang="nl-NL" dirty="0"/>
              <a:t>WCAG is onderdeel van PDF U/A</a:t>
            </a:r>
          </a:p>
          <a:p>
            <a:pPr lvl="1"/>
            <a:r>
              <a:rPr lang="nl-NL" dirty="0"/>
              <a:t>PDF 1.7 met aanvullende toegankelijkheidseisen</a:t>
            </a:r>
          </a:p>
        </p:txBody>
      </p:sp>
    </p:spTree>
    <p:extLst>
      <p:ext uri="{BB962C8B-B14F-4D97-AF65-F5344CB8AC3E}">
        <p14:creationId xmlns:p14="http://schemas.microsoft.com/office/powerpoint/2010/main" val="2311580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dirty="0">
                <a:latin typeface="Arial Black" panose="020B0A04020102020204" pitchFamily="34" charset="0"/>
              </a:rPr>
              <a:t>TIP</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651046"/>
            <a:ext cx="11613542" cy="4764267"/>
          </a:xfrm>
        </p:spPr>
        <p:txBody>
          <a:bodyPr>
            <a:normAutofit/>
          </a:bodyPr>
          <a:lstStyle/>
          <a:p>
            <a:pPr marL="0" indent="0">
              <a:buNone/>
            </a:pPr>
            <a:endParaRPr lang="nl-NL" dirty="0"/>
          </a:p>
          <a:p>
            <a:r>
              <a:rPr lang="nl-NL" b="1" dirty="0"/>
              <a:t>Naslagwerk en inspiratie</a:t>
            </a:r>
          </a:p>
          <a:p>
            <a:pPr marL="457200" lvl="1" indent="0">
              <a:buNone/>
            </a:pPr>
            <a:r>
              <a:rPr lang="nl-NL" dirty="0"/>
              <a:t>Gebruik de eisen (WCAG en EPUB </a:t>
            </a:r>
            <a:r>
              <a:rPr lang="nl-NL" dirty="0" err="1"/>
              <a:t>accessibility</a:t>
            </a:r>
            <a:r>
              <a:rPr lang="nl-NL" dirty="0"/>
              <a:t>) als handvatten en wegwijzer</a:t>
            </a:r>
          </a:p>
          <a:p>
            <a:r>
              <a:rPr lang="nl-NL" b="1" dirty="0"/>
              <a:t>WCAG AAA</a:t>
            </a:r>
          </a:p>
          <a:p>
            <a:pPr marL="457200" lvl="1" indent="0">
              <a:buNone/>
            </a:pPr>
            <a:r>
              <a:rPr lang="nl-NL" dirty="0"/>
              <a:t>Kijk ook naar WCAG AAA voor nóg toegankelijkere producten en diensten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2770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a:latin typeface="Arial Black" panose="020B0A04020102020204" pitchFamily="34" charset="0"/>
              </a:rPr>
              <a:t>Wetgeving: ontwikkelingen</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709124"/>
            <a:ext cx="11613542" cy="4691676"/>
          </a:xfrm>
        </p:spPr>
        <p:txBody>
          <a:bodyPr>
            <a:normAutofit fontScale="85000" lnSpcReduction="20000"/>
          </a:bodyPr>
          <a:lstStyle/>
          <a:p>
            <a:pPr>
              <a:buFontTx/>
              <a:buChar char="-"/>
            </a:pPr>
            <a:endParaRPr lang="nl-NL" dirty="0"/>
          </a:p>
          <a:p>
            <a:r>
              <a:rPr lang="nl-NL" b="1" dirty="0"/>
              <a:t>Europese Toegankelijkheidsacte (EAA) </a:t>
            </a:r>
          </a:p>
          <a:p>
            <a:pPr lvl="1"/>
            <a:r>
              <a:rPr lang="nl-NL" dirty="0"/>
              <a:t>EU-richtlijn toegankelijke producten en diensten o.a. e-books, e-commerce. </a:t>
            </a:r>
          </a:p>
          <a:p>
            <a:pPr lvl="1"/>
            <a:r>
              <a:rPr lang="nl-NL" dirty="0"/>
              <a:t>Europese commissie werkt aan een standaard, ook voor e-books</a:t>
            </a:r>
          </a:p>
          <a:p>
            <a:pPr lvl="1"/>
            <a:r>
              <a:rPr lang="nl-NL" dirty="0"/>
              <a:t>e-books = dienst, niet slechts een product. </a:t>
            </a:r>
          </a:p>
          <a:p>
            <a:pPr lvl="1"/>
            <a:r>
              <a:rPr lang="nl-NL" dirty="0"/>
              <a:t>geldt dus voor alle marktdeelnemers. </a:t>
            </a:r>
          </a:p>
          <a:p>
            <a:pPr lvl="1"/>
            <a:r>
              <a:rPr lang="nl-NL" dirty="0"/>
              <a:t>betreft ook metadata en toegankelijke productinformatie (handleiding, etc.)</a:t>
            </a:r>
          </a:p>
          <a:p>
            <a:endParaRPr lang="nl-NL" dirty="0"/>
          </a:p>
          <a:p>
            <a:r>
              <a:rPr lang="nl-NL" b="1" dirty="0"/>
              <a:t>stand van zaken in Nederland (half maart 2022)</a:t>
            </a:r>
          </a:p>
          <a:p>
            <a:pPr lvl="1"/>
            <a:r>
              <a:rPr lang="nl-NL" dirty="0"/>
              <a:t>uiterlijk 28 juni 2022 wetgeving; een implementatiewet is in de maak. In werking: 28 juni 2025</a:t>
            </a:r>
          </a:p>
          <a:p>
            <a:pPr lvl="1"/>
            <a:r>
              <a:rPr lang="nl-NL" dirty="0"/>
              <a:t>producten/diensten komen onder verschillende wetten (Warenwet, WGBH/CZ, etc.) </a:t>
            </a:r>
          </a:p>
          <a:p>
            <a:pPr lvl="1"/>
            <a:r>
              <a:rPr lang="nl-NL" dirty="0"/>
              <a:t>details e-books volgen later in een ‘AMvB toegankelijkheid e-boekdiensten’</a:t>
            </a:r>
          </a:p>
          <a:p>
            <a:pPr lvl="1"/>
            <a:r>
              <a:rPr lang="nl-NL" dirty="0"/>
              <a:t>details e-books kunnen ook in de beleidslijn die de toezichthouder zal ontwikkelen</a:t>
            </a:r>
          </a:p>
          <a:p>
            <a:pPr lvl="1"/>
            <a:r>
              <a:rPr lang="nl-NL" dirty="0"/>
              <a:t>hiervoor zijn/komen steeds openbare consultatierondes.</a:t>
            </a:r>
          </a:p>
        </p:txBody>
      </p:sp>
    </p:spTree>
    <p:extLst>
      <p:ext uri="{BB962C8B-B14F-4D97-AF65-F5344CB8AC3E}">
        <p14:creationId xmlns:p14="http://schemas.microsoft.com/office/powerpoint/2010/main" val="6168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additive="base">
                                        <p:cTn id="2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additive="base">
                                        <p:cTn id="2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62C2CD-2683-428C-80B5-CC8FEA2562B2}"/>
              </a:ext>
            </a:extLst>
          </p:cNvPr>
          <p:cNvSpPr>
            <a:spLocks noGrp="1"/>
          </p:cNvSpPr>
          <p:nvPr>
            <p:ph type="title"/>
          </p:nvPr>
        </p:nvSpPr>
        <p:spPr/>
        <p:txBody>
          <a:bodyPr/>
          <a:lstStyle/>
          <a:p>
            <a:r>
              <a:rPr lang="nl-NL" dirty="0"/>
              <a:t>WCAG </a:t>
            </a:r>
            <a:br>
              <a:rPr lang="nl-NL" dirty="0"/>
            </a:br>
            <a:r>
              <a:rPr lang="nl-NL" sz="2800" dirty="0"/>
              <a:t>quiz</a:t>
            </a:r>
            <a:endParaRPr lang="nl-NL" dirty="0"/>
          </a:p>
        </p:txBody>
      </p:sp>
      <p:sp>
        <p:nvSpPr>
          <p:cNvPr id="6" name="Tijdelijke aanduiding voor tekst 5">
            <a:extLst>
              <a:ext uri="{FF2B5EF4-FFF2-40B4-BE49-F238E27FC236}">
                <a16:creationId xmlns:a16="http://schemas.microsoft.com/office/drawing/2014/main" id="{1B487FF9-C952-4C8B-BA62-02BA8EC18255}"/>
              </a:ext>
            </a:extLst>
          </p:cNvPr>
          <p:cNvSpPr>
            <a:spLocks noGrp="1"/>
          </p:cNvSpPr>
          <p:nvPr>
            <p:ph type="body" sz="quarter" idx="11"/>
          </p:nvPr>
        </p:nvSpPr>
        <p:spPr/>
        <p:txBody>
          <a:bodyPr/>
          <a:lstStyle/>
          <a:p>
            <a:r>
              <a:rPr lang="nl-NL"/>
              <a:t>Hoe zat het ook alweer met Principes, richtlijnen en criteria?</a:t>
            </a:r>
          </a:p>
          <a:p>
            <a:endParaRPr lang="nl-NL"/>
          </a:p>
        </p:txBody>
      </p:sp>
      <p:sp>
        <p:nvSpPr>
          <p:cNvPr id="3" name="Tijdelijke aanduiding voor inhoud 2">
            <a:extLst>
              <a:ext uri="{FF2B5EF4-FFF2-40B4-BE49-F238E27FC236}">
                <a16:creationId xmlns:a16="http://schemas.microsoft.com/office/drawing/2014/main" id="{21385D5A-985A-408F-8A58-855241D14CA3}"/>
              </a:ext>
            </a:extLst>
          </p:cNvPr>
          <p:cNvSpPr>
            <a:spLocks noGrp="1"/>
          </p:cNvSpPr>
          <p:nvPr>
            <p:ph idx="10"/>
          </p:nvPr>
        </p:nvSpPr>
        <p:spPr/>
        <p:txBody>
          <a:bodyPr>
            <a:normAutofit lnSpcReduction="10000"/>
          </a:bodyPr>
          <a:lstStyle/>
          <a:p>
            <a:pPr marL="0" indent="0">
              <a:buNone/>
            </a:pPr>
            <a:r>
              <a:rPr lang="nl-NL" b="1" dirty="0"/>
              <a:t>Vraag </a:t>
            </a:r>
          </a:p>
          <a:p>
            <a:pPr marL="0" indent="0">
              <a:buNone/>
            </a:pPr>
            <a:endParaRPr lang="nl-NL" dirty="0"/>
          </a:p>
          <a:p>
            <a:pPr marL="0" indent="0">
              <a:buNone/>
            </a:pPr>
            <a:r>
              <a:rPr lang="nl-NL" dirty="0"/>
              <a:t>Welke 4 </a:t>
            </a:r>
            <a:r>
              <a:rPr lang="nl-NL" b="1" dirty="0"/>
              <a:t>principes</a:t>
            </a:r>
            <a:r>
              <a:rPr lang="nl-NL" dirty="0"/>
              <a:t> hanteert WCAG als uitgangspunten voor de richtlijnen en criteria?</a:t>
            </a:r>
          </a:p>
          <a:p>
            <a:pPr marL="0" indent="0">
              <a:buNone/>
            </a:pPr>
            <a:endParaRPr lang="nl-NL" dirty="0"/>
          </a:p>
          <a:p>
            <a:pPr marL="514350" indent="-514350">
              <a:buFont typeface="+mj-lt"/>
              <a:buAutoNum type="arabicPeriod"/>
            </a:pPr>
            <a:r>
              <a:rPr lang="nl-NL" dirty="0"/>
              <a:t>Waarneembaar</a:t>
            </a:r>
          </a:p>
          <a:p>
            <a:pPr marL="514350" indent="-514350">
              <a:buFont typeface="+mj-lt"/>
              <a:buAutoNum type="arabicPeriod"/>
            </a:pPr>
            <a:r>
              <a:rPr lang="nl-NL" dirty="0"/>
              <a:t>Herstelbaar</a:t>
            </a:r>
          </a:p>
          <a:p>
            <a:pPr marL="514350" indent="-514350">
              <a:buFont typeface="+mj-lt"/>
              <a:buAutoNum type="arabicPeriod"/>
            </a:pPr>
            <a:r>
              <a:rPr lang="nl-NL" dirty="0"/>
              <a:t>Bedienbaar</a:t>
            </a:r>
          </a:p>
          <a:p>
            <a:pPr marL="514350" indent="-514350">
              <a:buFont typeface="+mj-lt"/>
              <a:buAutoNum type="arabicPeriod"/>
            </a:pPr>
            <a:r>
              <a:rPr lang="nl-NL" dirty="0"/>
              <a:t>Consistent</a:t>
            </a:r>
          </a:p>
          <a:p>
            <a:pPr marL="514350" indent="-514350">
              <a:buFont typeface="+mj-lt"/>
              <a:buAutoNum type="arabicPeriod"/>
            </a:pPr>
            <a:r>
              <a:rPr lang="nl-NL" dirty="0"/>
              <a:t>Begrijpelijk</a:t>
            </a:r>
          </a:p>
          <a:p>
            <a:pPr marL="514350" indent="-514350">
              <a:buFont typeface="+mj-lt"/>
              <a:buAutoNum type="arabicPeriod"/>
            </a:pPr>
            <a:r>
              <a:rPr lang="nl-NL" dirty="0"/>
              <a:t>Universeel</a:t>
            </a:r>
          </a:p>
          <a:p>
            <a:pPr marL="514350" indent="-514350">
              <a:buFont typeface="+mj-lt"/>
              <a:buAutoNum type="arabicPeriod"/>
            </a:pPr>
            <a:r>
              <a:rPr lang="nl-NL" dirty="0"/>
              <a:t>Robuust</a:t>
            </a:r>
          </a:p>
          <a:p>
            <a:pPr marL="514350" indent="-514350">
              <a:buFont typeface="+mj-lt"/>
              <a:buAutoNum type="arabicPeriod"/>
            </a:pPr>
            <a:r>
              <a:rPr lang="nl-NL" dirty="0"/>
              <a:t>Flexibel</a:t>
            </a:r>
          </a:p>
          <a:p>
            <a:endParaRPr lang="nl-NL" dirty="0"/>
          </a:p>
        </p:txBody>
      </p:sp>
    </p:spTree>
    <p:extLst>
      <p:ext uri="{BB962C8B-B14F-4D97-AF65-F5344CB8AC3E}">
        <p14:creationId xmlns:p14="http://schemas.microsoft.com/office/powerpoint/2010/main" val="696001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2FB5A8-F49E-4541-B2FB-899863BC33FF}"/>
              </a:ext>
            </a:extLst>
          </p:cNvPr>
          <p:cNvSpPr>
            <a:spLocks noGrp="1"/>
          </p:cNvSpPr>
          <p:nvPr>
            <p:ph type="title"/>
          </p:nvPr>
        </p:nvSpPr>
        <p:spPr/>
        <p:txBody>
          <a:bodyPr/>
          <a:lstStyle/>
          <a:p>
            <a:r>
              <a:rPr lang="nl-NL"/>
              <a:t>WCAG </a:t>
            </a:r>
            <a:br>
              <a:rPr lang="nl-NL"/>
            </a:br>
            <a:r>
              <a:rPr lang="nl-NL" sz="2800"/>
              <a:t>antwoord</a:t>
            </a:r>
          </a:p>
        </p:txBody>
      </p:sp>
      <p:sp>
        <p:nvSpPr>
          <p:cNvPr id="6" name="Tijdelijke aanduiding voor tekst 5">
            <a:extLst>
              <a:ext uri="{FF2B5EF4-FFF2-40B4-BE49-F238E27FC236}">
                <a16:creationId xmlns:a16="http://schemas.microsoft.com/office/drawing/2014/main" id="{B804FFC9-8FC1-447E-9F3E-489B35AFC7EE}"/>
              </a:ext>
            </a:extLst>
          </p:cNvPr>
          <p:cNvSpPr>
            <a:spLocks noGrp="1"/>
          </p:cNvSpPr>
          <p:nvPr>
            <p:ph type="body" sz="quarter" idx="11"/>
          </p:nvPr>
        </p:nvSpPr>
        <p:spPr/>
        <p:txBody>
          <a:bodyPr/>
          <a:lstStyle/>
          <a:p>
            <a:r>
              <a:rPr lang="nl-NL"/>
              <a:t>Hoe zat het ook alweer met Principes, richtlijnen en criteria?</a:t>
            </a:r>
          </a:p>
        </p:txBody>
      </p:sp>
      <p:sp>
        <p:nvSpPr>
          <p:cNvPr id="5" name="Tijdelijke aanduiding voor inhoud 4">
            <a:extLst>
              <a:ext uri="{FF2B5EF4-FFF2-40B4-BE49-F238E27FC236}">
                <a16:creationId xmlns:a16="http://schemas.microsoft.com/office/drawing/2014/main" id="{A33139A9-CF84-425F-806B-7B15223014E9}"/>
              </a:ext>
            </a:extLst>
          </p:cNvPr>
          <p:cNvSpPr>
            <a:spLocks noGrp="1"/>
          </p:cNvSpPr>
          <p:nvPr>
            <p:ph idx="10"/>
          </p:nvPr>
        </p:nvSpPr>
        <p:spPr/>
        <p:txBody>
          <a:bodyPr>
            <a:normAutofit lnSpcReduction="10000"/>
          </a:bodyPr>
          <a:lstStyle/>
          <a:p>
            <a:pPr marL="0" indent="0">
              <a:buNone/>
            </a:pPr>
            <a:r>
              <a:rPr lang="nl-NL" sz="4400" b="1" dirty="0"/>
              <a:t>Eisen in vogelvlucht</a:t>
            </a:r>
          </a:p>
          <a:p>
            <a:pPr marL="0" indent="0">
              <a:buNone/>
            </a:pPr>
            <a:endParaRPr lang="nl-NL" sz="2800" b="1" dirty="0"/>
          </a:p>
          <a:p>
            <a:pPr marL="0" indent="0">
              <a:buNone/>
            </a:pPr>
            <a:r>
              <a:rPr lang="nl-NL" sz="2800" b="1" dirty="0"/>
              <a:t>De 4 principes</a:t>
            </a:r>
          </a:p>
          <a:p>
            <a:r>
              <a:rPr lang="nl-NL" sz="2800" dirty="0"/>
              <a:t>Waarneembaar (1)</a:t>
            </a:r>
          </a:p>
          <a:p>
            <a:r>
              <a:rPr lang="nl-NL" sz="2800" dirty="0"/>
              <a:t>Bedienbaar (3)</a:t>
            </a:r>
          </a:p>
          <a:p>
            <a:r>
              <a:rPr lang="nl-NL" sz="2800" dirty="0"/>
              <a:t>Begrijpelijk (5)</a:t>
            </a:r>
          </a:p>
          <a:p>
            <a:r>
              <a:rPr lang="nl-NL" sz="2800" dirty="0"/>
              <a:t>Robuust (7)</a:t>
            </a:r>
          </a:p>
          <a:p>
            <a:pPr marL="0" indent="0">
              <a:buNone/>
            </a:pPr>
            <a:endParaRPr lang="nl-NL" dirty="0"/>
          </a:p>
          <a:p>
            <a:pPr marL="0" indent="0">
              <a:buNone/>
            </a:pPr>
            <a:r>
              <a:rPr lang="nl-NL" b="1" dirty="0"/>
              <a:t>Structuur:</a:t>
            </a:r>
          </a:p>
          <a:p>
            <a:pPr>
              <a:buFont typeface="Wingdings" panose="05000000000000000000" pitchFamily="2" charset="2"/>
              <a:buChar char=""/>
            </a:pPr>
            <a:r>
              <a:rPr lang="nl-NL" dirty="0"/>
              <a:t> Principe</a:t>
            </a:r>
          </a:p>
          <a:p>
            <a:pPr lvl="1">
              <a:buFont typeface="Wingdings" panose="05000000000000000000" pitchFamily="2" charset="2"/>
              <a:buChar char=""/>
            </a:pPr>
            <a:r>
              <a:rPr lang="nl-NL" sz="2800" dirty="0"/>
              <a:t> Richtlijnen</a:t>
            </a:r>
          </a:p>
          <a:p>
            <a:pPr lvl="2">
              <a:buFont typeface="Wingdings" panose="05000000000000000000" pitchFamily="2" charset="2"/>
              <a:buChar char=""/>
            </a:pPr>
            <a:r>
              <a:rPr lang="nl-NL" sz="2800" dirty="0"/>
              <a:t> Criteria </a:t>
            </a:r>
            <a:br>
              <a:rPr lang="nl-NL" sz="2800" dirty="0"/>
            </a:br>
            <a:r>
              <a:rPr lang="nl-NL" sz="2400" dirty="0"/>
              <a:t>‘conformiteitsniveaus’ </a:t>
            </a:r>
            <a:br>
              <a:rPr lang="nl-NL" sz="2400" dirty="0"/>
            </a:br>
            <a:r>
              <a:rPr lang="nl-NL" sz="2400" dirty="0"/>
              <a:t>A, AA, (AAA)</a:t>
            </a:r>
          </a:p>
          <a:p>
            <a:pPr marL="0" indent="0">
              <a:buNone/>
            </a:pPr>
            <a:endParaRPr lang="nl-NL" dirty="0"/>
          </a:p>
        </p:txBody>
      </p:sp>
    </p:spTree>
    <p:extLst>
      <p:ext uri="{BB962C8B-B14F-4D97-AF65-F5344CB8AC3E}">
        <p14:creationId xmlns:p14="http://schemas.microsoft.com/office/powerpoint/2010/main" val="2234890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matische visualisatie van WCAG 2.1 zoals omschreven in de notities van de dia. ">
            <a:extLst>
              <a:ext uri="{FF2B5EF4-FFF2-40B4-BE49-F238E27FC236}">
                <a16:creationId xmlns:a16="http://schemas.microsoft.com/office/drawing/2014/main" id="{4EBD29DF-C341-455C-92A7-5028BB000813}"/>
              </a:ext>
            </a:extLst>
          </p:cNvPr>
          <p:cNvPicPr>
            <a:picLocks noChangeAspect="1"/>
          </p:cNvPicPr>
          <p:nvPr/>
        </p:nvPicPr>
        <p:blipFill>
          <a:blip r:embed="rId3"/>
          <a:stretch>
            <a:fillRect/>
          </a:stretch>
        </p:blipFill>
        <p:spPr>
          <a:xfrm>
            <a:off x="0" y="45036"/>
            <a:ext cx="12192000" cy="6767928"/>
          </a:xfrm>
          <a:prstGeom prst="rect">
            <a:avLst/>
          </a:prstGeom>
        </p:spPr>
      </p:pic>
      <p:sp>
        <p:nvSpPr>
          <p:cNvPr id="4" name="Titel 3">
            <a:extLst>
              <a:ext uri="{FF2B5EF4-FFF2-40B4-BE49-F238E27FC236}">
                <a16:creationId xmlns:a16="http://schemas.microsoft.com/office/drawing/2014/main" id="{E1F049C1-F86C-47D7-B7A1-975C7BD5C2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Schema WCAG</a:t>
            </a:r>
          </a:p>
        </p:txBody>
      </p:sp>
    </p:spTree>
    <p:extLst>
      <p:ext uri="{BB962C8B-B14F-4D97-AF65-F5344CB8AC3E}">
        <p14:creationId xmlns:p14="http://schemas.microsoft.com/office/powerpoint/2010/main" val="423941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r>
              <a:rPr lang="nl-NL" sz="4000">
                <a:solidFill>
                  <a:schemeClr val="tx1"/>
                </a:solidFill>
              </a:rPr>
              <a:t>1. Waarneembaar</a:t>
            </a:r>
          </a:p>
        </p:txBody>
      </p:sp>
      <p:sp>
        <p:nvSpPr>
          <p:cNvPr id="6" name="Tijdelijke aanduiding voor tekst 5">
            <a:extLst>
              <a:ext uri="{FF2B5EF4-FFF2-40B4-BE49-F238E27FC236}">
                <a16:creationId xmlns:a16="http://schemas.microsoft.com/office/drawing/2014/main" id="{554E6602-451E-45A6-88B9-8663F5D51903}"/>
              </a:ext>
            </a:extLst>
          </p:cNvPr>
          <p:cNvSpPr>
            <a:spLocks noGrp="1"/>
          </p:cNvSpPr>
          <p:nvPr>
            <p:ph type="body" sz="quarter" idx="11"/>
          </p:nvPr>
        </p:nvSpPr>
        <p:spPr/>
        <p:txBody>
          <a:bodyPr/>
          <a:lstStyle/>
          <a:p>
            <a:r>
              <a:rPr lang="nl-NL" dirty="0">
                <a:solidFill>
                  <a:schemeClr val="tx1"/>
                </a:solidFill>
                <a:latin typeface="Arial" panose="020B0604020202020204" pitchFamily="34" charset="0"/>
                <a:cs typeface="Arial" panose="020B0604020202020204" pitchFamily="34" charset="0"/>
              </a:rPr>
              <a:t>WCAG: ‘Informatie en componenten van de gebruikersinterface moeten toonbaar zijn aan gebruikers op voor hen waarneembare wijze.’</a:t>
            </a:r>
          </a:p>
        </p:txBody>
      </p:sp>
      <p:sp>
        <p:nvSpPr>
          <p:cNvPr id="11" name="Tekstvak 10">
            <a:extLst>
              <a:ext uri="{FF2B5EF4-FFF2-40B4-BE49-F238E27FC236}">
                <a16:creationId xmlns:a16="http://schemas.microsoft.com/office/drawing/2014/main" id="{DC78A813-A22F-4D0D-8686-EAD038A95885}"/>
              </a:ext>
            </a:extLst>
          </p:cNvPr>
          <p:cNvSpPr txBox="1"/>
          <p:nvPr/>
        </p:nvSpPr>
        <p:spPr>
          <a:xfrm>
            <a:off x="5968938" y="336407"/>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1.1 Tekstalternatieven</a:t>
            </a:r>
          </a:p>
        </p:txBody>
      </p:sp>
      <p:sp>
        <p:nvSpPr>
          <p:cNvPr id="12" name="Tekstvak 11">
            <a:extLst>
              <a:ext uri="{FF2B5EF4-FFF2-40B4-BE49-F238E27FC236}">
                <a16:creationId xmlns:a16="http://schemas.microsoft.com/office/drawing/2014/main" id="{F30DB629-6C92-43E2-B174-C7F3885A87A6}"/>
              </a:ext>
            </a:extLst>
          </p:cNvPr>
          <p:cNvSpPr txBox="1"/>
          <p:nvPr/>
        </p:nvSpPr>
        <p:spPr>
          <a:xfrm>
            <a:off x="5968938" y="2014974"/>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1.2 Op tijd gebaseerde media</a:t>
            </a:r>
          </a:p>
        </p:txBody>
      </p:sp>
      <p:sp>
        <p:nvSpPr>
          <p:cNvPr id="13" name="Tekstvak 12">
            <a:extLst>
              <a:ext uri="{FF2B5EF4-FFF2-40B4-BE49-F238E27FC236}">
                <a16:creationId xmlns:a16="http://schemas.microsoft.com/office/drawing/2014/main" id="{59943C14-39E6-4651-B8F1-34B3A82A0D3B}"/>
              </a:ext>
            </a:extLst>
          </p:cNvPr>
          <p:cNvSpPr txBox="1"/>
          <p:nvPr/>
        </p:nvSpPr>
        <p:spPr>
          <a:xfrm>
            <a:off x="5968938" y="3693541"/>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1.3 Aanpasbaar</a:t>
            </a:r>
          </a:p>
        </p:txBody>
      </p:sp>
      <p:sp>
        <p:nvSpPr>
          <p:cNvPr id="14" name="Tekstvak 13">
            <a:extLst>
              <a:ext uri="{FF2B5EF4-FFF2-40B4-BE49-F238E27FC236}">
                <a16:creationId xmlns:a16="http://schemas.microsoft.com/office/drawing/2014/main" id="{63C59D61-1517-400D-B0F7-9E9A6F1A27E0}"/>
              </a:ext>
            </a:extLst>
          </p:cNvPr>
          <p:cNvSpPr txBox="1"/>
          <p:nvPr/>
        </p:nvSpPr>
        <p:spPr>
          <a:xfrm>
            <a:off x="5968938" y="5372107"/>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1.4 Onderscheidbaar</a:t>
            </a:r>
          </a:p>
        </p:txBody>
      </p:sp>
      <mc:AlternateContent xmlns:mc="http://schemas.openxmlformats.org/markup-compatibility/2006" xmlns:psez="http://schemas.microsoft.com/office/powerpoint/2016/sectionzoom">
        <mc:Choice Requires="psez">
          <p:graphicFrame>
            <p:nvGraphicFramePr>
              <p:cNvPr id="8" name="Sectiezoom 7">
                <a:extLst>
                  <a:ext uri="{FF2B5EF4-FFF2-40B4-BE49-F238E27FC236}">
                    <a16:creationId xmlns:a16="http://schemas.microsoft.com/office/drawing/2014/main" id="{B1FE7C64-3CB6-41DE-A8DA-3BE4A0E155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44014332"/>
                  </p:ext>
                </p:extLst>
              </p:nvPr>
            </p:nvGraphicFramePr>
            <p:xfrm>
              <a:off x="11366196" y="345296"/>
              <a:ext cx="576000" cy="576000"/>
            </p:xfrm>
            <a:graphic>
              <a:graphicData uri="http://schemas.microsoft.com/office/powerpoint/2016/sectionzoom">
                <psez:sectionZm>
                  <psez:sectionZmObj sectionId="{4D02E150-7BD4-4DC7-991E-B8AC19C5C554}">
                    <psez:zmPr id="{12BE804D-E47A-4653-8B81-4E86565636C4}"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8" name="Sectiezoom 7">
                <a:hlinkClick r:id="rId5" action="ppaction://hlinksldjump"/>
                <a:extLst>
                  <a:ext uri="{FF2B5EF4-FFF2-40B4-BE49-F238E27FC236}">
                    <a16:creationId xmlns:a16="http://schemas.microsoft.com/office/drawing/2014/main" id="{B1FE7C64-3CB6-41DE-A8DA-3BE4A0E155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6196" y="345296"/>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0" name="Sectiezoom 9">
                <a:extLst>
                  <a:ext uri="{FF2B5EF4-FFF2-40B4-BE49-F238E27FC236}">
                    <a16:creationId xmlns:a16="http://schemas.microsoft.com/office/drawing/2014/main" id="{4375DFA1-B20E-45F1-870D-34DBBC0AE6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1646879"/>
                  </p:ext>
                </p:extLst>
              </p:nvPr>
            </p:nvGraphicFramePr>
            <p:xfrm>
              <a:off x="11366196" y="2014860"/>
              <a:ext cx="576000" cy="576000"/>
            </p:xfrm>
            <a:graphic>
              <a:graphicData uri="http://schemas.microsoft.com/office/powerpoint/2016/sectionzoom">
                <psez:sectionZm>
                  <psez:sectionZmObj sectionId="{C63AA2E7-7560-4848-9777-5A66EF99598F}">
                    <psez:zmPr id="{8E6560E2-36A5-4151-9490-2F027381BBFD}" imageType="cover">
                      <p166:blipFill xmlns:p166="http://schemas.microsoft.com/office/powerpoint/2016/6/main">
                        <a:blip r:embed="rId8">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10" name="Sectiezoom 9">
                <a:hlinkClick r:id="rId9" action="ppaction://hlinksldjump"/>
                <a:extLst>
                  <a:ext uri="{FF2B5EF4-FFF2-40B4-BE49-F238E27FC236}">
                    <a16:creationId xmlns:a16="http://schemas.microsoft.com/office/drawing/2014/main" id="{4375DFA1-B20E-45F1-870D-34DBBC0AE6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6196" y="2014860"/>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7" name="Sectiezoom 16">
                <a:extLst>
                  <a:ext uri="{FF2B5EF4-FFF2-40B4-BE49-F238E27FC236}">
                    <a16:creationId xmlns:a16="http://schemas.microsoft.com/office/drawing/2014/main" id="{E76C38C2-5020-499B-A614-E69F44E39B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6255071"/>
                  </p:ext>
                </p:extLst>
              </p:nvPr>
            </p:nvGraphicFramePr>
            <p:xfrm>
              <a:off x="11366196" y="3694049"/>
              <a:ext cx="576000" cy="576000"/>
            </p:xfrm>
            <a:graphic>
              <a:graphicData uri="http://schemas.microsoft.com/office/powerpoint/2016/sectionzoom">
                <psez:sectionZm>
                  <psez:sectionZmObj sectionId="{DE4BB266-41C1-46A7-A0D5-4F94ABFECB4C}">
                    <psez:zmPr id="{17805578-DD47-4F25-99D3-4250FDBD569E}" imageType="cover">
                      <p166:blipFill xmlns:p166="http://schemas.microsoft.com/office/powerpoint/2016/6/main">
                        <a:blip r:embed="rId1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17" name="Sectiezoom 16">
                <a:hlinkClick r:id="rId11" action="ppaction://hlinksldjump"/>
                <a:extLst>
                  <a:ext uri="{FF2B5EF4-FFF2-40B4-BE49-F238E27FC236}">
                    <a16:creationId xmlns:a16="http://schemas.microsoft.com/office/drawing/2014/main" id="{E76C38C2-5020-499B-A614-E69F44E39B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6196" y="3694049"/>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0" name="Sectiezoom 19">
                <a:extLst>
                  <a:ext uri="{FF2B5EF4-FFF2-40B4-BE49-F238E27FC236}">
                    <a16:creationId xmlns:a16="http://schemas.microsoft.com/office/drawing/2014/main" id="{34D33AA5-C434-4286-9D91-43DC536DA89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3853492"/>
                  </p:ext>
                </p:extLst>
              </p:nvPr>
            </p:nvGraphicFramePr>
            <p:xfrm>
              <a:off x="11366196" y="5363840"/>
              <a:ext cx="576000" cy="576000"/>
            </p:xfrm>
            <a:graphic>
              <a:graphicData uri="http://schemas.microsoft.com/office/powerpoint/2016/sectionzoom">
                <psez:sectionZm>
                  <psez:sectionZmObj sectionId="{FF6AAE1E-4337-4C04-9B0C-B535C1C9EEDA}">
                    <psez:zmPr id="{2F473AD4-92E9-4C79-A119-AFF7A17EA875}"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20" name="Sectiezoom 19">
                <a:hlinkClick r:id="rId12" action="ppaction://hlinksldjump"/>
                <a:extLst>
                  <a:ext uri="{FF2B5EF4-FFF2-40B4-BE49-F238E27FC236}">
                    <a16:creationId xmlns:a16="http://schemas.microsoft.com/office/drawing/2014/main" id="{34D33AA5-C434-4286-9D91-43DC536DA8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6196" y="5363840"/>
                <a:ext cx="576000" cy="576000"/>
              </a:xfrm>
              <a:prstGeom prst="rect">
                <a:avLst/>
              </a:prstGeom>
              <a:ln w="3175">
                <a:noFill/>
              </a:ln>
            </p:spPr>
          </p:pic>
        </mc:Fallback>
      </mc:AlternateContent>
    </p:spTree>
    <p:extLst>
      <p:ext uri="{BB962C8B-B14F-4D97-AF65-F5344CB8AC3E}">
        <p14:creationId xmlns:p14="http://schemas.microsoft.com/office/powerpoint/2010/main" val="2427340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26AEE139-97AC-446D-AC0E-8F60D982D2F7}"/>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 uri="{C183D7F6-B498-43B3-948B-1728B52AA6E4}">
                <adec:decorative xmlns:adec="http://schemas.microsoft.com/office/drawing/2017/decorative" val="0"/>
              </a:ext>
            </a:extLst>
          </p:cNvPr>
          <p:cNvSpPr>
            <a:spLocks noGrp="1"/>
          </p:cNvSpPr>
          <p:nvPr>
            <p:ph type="title"/>
          </p:nvPr>
        </p:nvSpPr>
        <p:spPr/>
        <p:txBody>
          <a:bodyPr>
            <a:normAutofit fontScale="90000"/>
          </a:bodyPr>
          <a:lstStyle/>
          <a:p>
            <a:pPr>
              <a:lnSpc>
                <a:spcPct val="120000"/>
              </a:lnSpc>
              <a:spcBef>
                <a:spcPts val="0"/>
              </a:spcBef>
              <a:spcAft>
                <a:spcPts val="1800"/>
              </a:spcAft>
            </a:pPr>
            <a:r>
              <a:rPr lang="nl-NL" dirty="0">
                <a:solidFill>
                  <a:schemeClr val="tx1"/>
                </a:solidFill>
              </a:rPr>
              <a:t>1. Waarneembaar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1.1 Tekstalternatieven</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dirty="0">
                <a:solidFill>
                  <a:schemeClr val="tx1"/>
                </a:solidFill>
                <a:latin typeface="Arial" panose="020B0604020202020204" pitchFamily="34" charset="0"/>
                <a:cs typeface="Arial" panose="020B0604020202020204" pitchFamily="34" charset="0"/>
              </a:rPr>
              <a:t>WCAG: ‘Lever tekstalternatieven voor alle niet-tekstuele content, zodat die veranderd kan worden in andere vormen die mensen nodig hebben, zoals grote letters, braille, spraak, symbolen of eenvoudigere taal.’</a:t>
            </a:r>
          </a:p>
          <a:p>
            <a:endParaRPr lang="nl-NL" dirty="0">
              <a:solidFill>
                <a:schemeClr val="tx1"/>
              </a:solidFill>
              <a:latin typeface="Arial" panose="020B0604020202020204" pitchFamily="34" charset="0"/>
              <a:cs typeface="Arial" panose="020B0604020202020204" pitchFamily="34" charset="0"/>
            </a:endParaRPr>
          </a:p>
          <a:p>
            <a:endParaRPr lang="nl-NL" dirty="0"/>
          </a:p>
        </p:txBody>
      </p:sp>
      <p:sp>
        <p:nvSpPr>
          <p:cNvPr id="3" name="Tijdelijke aanduiding voor inhoud 2">
            <a:extLst>
              <a:ext uri="{FF2B5EF4-FFF2-40B4-BE49-F238E27FC236}">
                <a16:creationId xmlns:a16="http://schemas.microsoft.com/office/drawing/2014/main" id="{23D04714-7BA3-4F5A-BA02-3099029738BB}"/>
              </a:ext>
            </a:extLst>
          </p:cNvPr>
          <p:cNvSpPr>
            <a:spLocks noGrp="1"/>
          </p:cNvSpPr>
          <p:nvPr>
            <p:ph idx="10"/>
          </p:nvPr>
        </p:nvSpPr>
        <p:spPr>
          <a:xfrm>
            <a:off x="5798099" y="151960"/>
            <a:ext cx="6144663" cy="6519491"/>
          </a:xfrm>
        </p:spPr>
        <p:txBody>
          <a:bodyPr/>
          <a:lstStyle/>
          <a:p>
            <a:pPr marL="0" indent="0">
              <a:buNone/>
            </a:pPr>
            <a:r>
              <a:rPr lang="nl-NL" b="1" dirty="0"/>
              <a:t>Succescriterium</a:t>
            </a:r>
          </a:p>
          <a:p>
            <a:r>
              <a:rPr lang="nl-NL" dirty="0"/>
              <a:t>1.1.1 Niet-tekstuele content (A)</a:t>
            </a:r>
          </a:p>
          <a:p>
            <a:endParaRPr lang="nl-NL" dirty="0"/>
          </a:p>
        </p:txBody>
      </p:sp>
      <p:pic>
        <p:nvPicPr>
          <p:cNvPr id="15" name="Picture 4">
            <a:extLst>
              <a:ext uri="{FF2B5EF4-FFF2-40B4-BE49-F238E27FC236}">
                <a16:creationId xmlns:a16="http://schemas.microsoft.com/office/drawing/2014/main" id="{47660058-674E-4A57-B3AC-0DAEEE7BA72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2196" y="2362755"/>
            <a:ext cx="2384562" cy="18180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7D0AF5C-A3B2-45DF-9046-71984A8D544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298716" y="2357204"/>
            <a:ext cx="1715542" cy="3431084"/>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905323DB-F330-4CFE-8454-DD4AA7441E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892" y="4784179"/>
            <a:ext cx="2384562" cy="1238138"/>
          </a:xfrm>
          <a:prstGeom prst="rect">
            <a:avLst/>
          </a:prstGeom>
        </p:spPr>
      </p:pic>
      <p:pic>
        <p:nvPicPr>
          <p:cNvPr id="21" name="Afbeelding 20">
            <a:extLst>
              <a:ext uri="{FF2B5EF4-FFF2-40B4-BE49-F238E27FC236}">
                <a16:creationId xmlns:a16="http://schemas.microsoft.com/office/drawing/2014/main" id="{BC9E7663-2951-47C5-A44C-7B085089B4F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2240" y="2784492"/>
            <a:ext cx="1784280" cy="2287540"/>
          </a:xfrm>
          <a:prstGeom prst="rect">
            <a:avLst/>
          </a:prstGeom>
        </p:spPr>
      </p:pic>
      <mc:AlternateContent xmlns:mc="http://schemas.openxmlformats.org/markup-compatibility/2006" xmlns:pslz="http://schemas.microsoft.com/office/powerpoint/2016/slidezoom">
        <mc:Choice Requires="pslz">
          <p:graphicFrame>
            <p:nvGraphicFramePr>
              <p:cNvPr id="13" name="Diazoom 12">
                <a:extLst>
                  <a:ext uri="{FF2B5EF4-FFF2-40B4-BE49-F238E27FC236}">
                    <a16:creationId xmlns:a16="http://schemas.microsoft.com/office/drawing/2014/main" id="{3EE4098C-123A-4944-A48E-CF759F44CD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12443698"/>
                  </p:ext>
                </p:extLst>
              </p:nvPr>
            </p:nvGraphicFramePr>
            <p:xfrm>
              <a:off x="142300" y="6288078"/>
              <a:ext cx="360000" cy="360000"/>
            </p:xfrm>
            <a:graphic>
              <a:graphicData uri="http://schemas.microsoft.com/office/powerpoint/2016/slidezoom">
                <pslz:sldZm>
                  <pslz:sldZmObj sldId="523" cId="2427340939">
                    <pslz:zmPr id="{801459BC-6795-4AD4-BBBF-94D0A6B369B7}" returnToParent="0" imageType="cover">
                      <p166:blipFill xmlns:p166="http://schemas.microsoft.com/office/powerpoint/2016/6/main">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13" name="Diazoom 12">
                <a:extLst>
                  <a:ext uri="{FF2B5EF4-FFF2-40B4-BE49-F238E27FC236}">
                    <a16:creationId xmlns:a16="http://schemas.microsoft.com/office/drawing/2014/main" id="{3EE4098C-123A-4944-A48E-CF759F44CD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2300" y="6288078"/>
                <a:ext cx="360000" cy="360000"/>
              </a:xfrm>
              <a:prstGeom prst="rect">
                <a:avLst/>
              </a:prstGeom>
              <a:ln w="3175">
                <a:noFill/>
              </a:ln>
            </p:spPr>
          </p:pic>
        </mc:Fallback>
      </mc:AlternateContent>
    </p:spTree>
    <p:extLst>
      <p:ext uri="{BB962C8B-B14F-4D97-AF65-F5344CB8AC3E}">
        <p14:creationId xmlns:p14="http://schemas.microsoft.com/office/powerpoint/2010/main" val="632917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26AEE139-97AC-446D-AC0E-8F60D982D2F7}"/>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fontScale="90000"/>
          </a:bodyPr>
          <a:lstStyle/>
          <a:p>
            <a:pPr>
              <a:lnSpc>
                <a:spcPct val="120000"/>
              </a:lnSpc>
              <a:spcBef>
                <a:spcPts val="0"/>
              </a:spcBef>
              <a:spcAft>
                <a:spcPts val="1800"/>
              </a:spcAft>
            </a:pPr>
            <a:r>
              <a:rPr lang="nl-NL" dirty="0">
                <a:solidFill>
                  <a:schemeClr val="tx1"/>
                </a:solidFill>
              </a:rPr>
              <a:t>1. Waarneembaar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1.2 Op tijd gebaseerde media</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solidFill>
                  <a:schemeClr val="tx1"/>
                </a:solidFill>
                <a:latin typeface="Arial" panose="020B0604020202020204" pitchFamily="34" charset="0"/>
                <a:cs typeface="Arial" panose="020B0604020202020204" pitchFamily="34" charset="0"/>
              </a:rPr>
              <a:t>WCAG: ‘</a:t>
            </a:r>
            <a:r>
              <a:rPr lang="nl-NL" b="0" i="0">
                <a:solidFill>
                  <a:srgbClr val="000000"/>
                </a:solidFill>
                <a:effectLst/>
                <a:latin typeface="Arial" panose="020B0604020202020204" pitchFamily="34" charset="0"/>
              </a:rPr>
              <a:t>Lever alternatieven voor op tijd gebaseerde media.</a:t>
            </a:r>
            <a:r>
              <a:rPr lang="nl-NL">
                <a:solidFill>
                  <a:schemeClr val="tx1"/>
                </a:solidFill>
                <a:latin typeface="Arial" panose="020B0604020202020204" pitchFamily="34" charset="0"/>
                <a:cs typeface="Arial" panose="020B0604020202020204" pitchFamily="34" charset="0"/>
              </a:rPr>
              <a:t>’</a:t>
            </a:r>
          </a:p>
          <a:p>
            <a:endParaRPr lang="nl-NL">
              <a:solidFill>
                <a:schemeClr val="tx1"/>
              </a:solidFill>
              <a:latin typeface="Arial" panose="020B0604020202020204" pitchFamily="34" charset="0"/>
              <a:cs typeface="Arial" panose="020B0604020202020204" pitchFamily="34" charset="0"/>
            </a:endParaRPr>
          </a:p>
          <a:p>
            <a:endParaRPr lang="nl-NL"/>
          </a:p>
        </p:txBody>
      </p:sp>
      <p:sp>
        <p:nvSpPr>
          <p:cNvPr id="3" name="Tijdelijke aanduiding voor inhoud 2">
            <a:extLst>
              <a:ext uri="{FF2B5EF4-FFF2-40B4-BE49-F238E27FC236}">
                <a16:creationId xmlns:a16="http://schemas.microsoft.com/office/drawing/2014/main" id="{23D04714-7BA3-4F5A-BA02-3099029738BB}"/>
              </a:ext>
            </a:extLst>
          </p:cNvPr>
          <p:cNvSpPr>
            <a:spLocks noGrp="1"/>
          </p:cNvSpPr>
          <p:nvPr>
            <p:ph idx="10"/>
          </p:nvPr>
        </p:nvSpPr>
        <p:spPr/>
        <p:txBody>
          <a:bodyPr>
            <a:normAutofit/>
          </a:bodyPr>
          <a:lstStyle/>
          <a:p>
            <a:pPr marL="0" indent="0">
              <a:buNone/>
            </a:pPr>
            <a:r>
              <a:rPr lang="nl-NL" b="1" dirty="0"/>
              <a:t>Succescriteria</a:t>
            </a:r>
          </a:p>
          <a:p>
            <a:r>
              <a:rPr lang="nl-NL" dirty="0"/>
              <a:t>Tekstbeschrijving:</a:t>
            </a:r>
          </a:p>
          <a:p>
            <a:pPr lvl="1"/>
            <a:r>
              <a:rPr lang="nl-NL" dirty="0"/>
              <a:t>1.2.1 Louter-geluid en louter-videobeeld; vooraf opgenomen (A)</a:t>
            </a:r>
          </a:p>
          <a:p>
            <a:r>
              <a:rPr lang="nl-NL" dirty="0"/>
              <a:t>Ondertitels</a:t>
            </a:r>
          </a:p>
          <a:p>
            <a:pPr lvl="1"/>
            <a:r>
              <a:rPr lang="nl-NL" dirty="0"/>
              <a:t>1.2.2 Ondertitels voor doven en slechthorenden; vooraf opgenomen (A)</a:t>
            </a:r>
          </a:p>
          <a:p>
            <a:pPr lvl="1"/>
            <a:r>
              <a:rPr lang="nl-NL" dirty="0"/>
              <a:t>1.2.4 Ondertitels voor doven en slechthorenden; live (AA)</a:t>
            </a:r>
          </a:p>
          <a:p>
            <a:r>
              <a:rPr lang="nl-NL" dirty="0"/>
              <a:t>Audiodescriptie</a:t>
            </a:r>
          </a:p>
          <a:p>
            <a:pPr lvl="1"/>
            <a:r>
              <a:rPr lang="nl-NL" dirty="0"/>
              <a:t>1.2.3 Audiodescriptie of media-alternatief; vooraf opgenomen (A)</a:t>
            </a:r>
          </a:p>
          <a:p>
            <a:pPr lvl="1"/>
            <a:r>
              <a:rPr lang="nl-NL" dirty="0"/>
              <a:t>1.2.5 Audiodescriptie; vooraf opgenomen (AA)</a:t>
            </a:r>
          </a:p>
          <a:p>
            <a:endParaRPr lang="nl-NL" dirty="0"/>
          </a:p>
        </p:txBody>
      </p:sp>
      <mc:AlternateContent xmlns:mc="http://schemas.openxmlformats.org/markup-compatibility/2006" xmlns:pslz="http://schemas.microsoft.com/office/powerpoint/2016/slidezoom">
        <mc:Choice Requires="pslz">
          <p:graphicFrame>
            <p:nvGraphicFramePr>
              <p:cNvPr id="8" name="Diazoom 7">
                <a:extLst>
                  <a:ext uri="{FF2B5EF4-FFF2-40B4-BE49-F238E27FC236}">
                    <a16:creationId xmlns:a16="http://schemas.microsoft.com/office/drawing/2014/main" id="{423DCEFB-DD3E-442B-B144-50BF8900F8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5780499"/>
                  </p:ext>
                </p:extLst>
              </p:nvPr>
            </p:nvGraphicFramePr>
            <p:xfrm>
              <a:off x="142300" y="6288078"/>
              <a:ext cx="360000" cy="360000"/>
            </p:xfrm>
            <a:graphic>
              <a:graphicData uri="http://schemas.microsoft.com/office/powerpoint/2016/slidezoom">
                <pslz:sldZm>
                  <pslz:sldZmObj sldId="523" cId="2427340939">
                    <pslz:zmPr id="{801459BC-6795-4AD4-BBBF-94D0A6B369B7}"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8" name="Diazoom 7">
                <a:extLst>
                  <a:ext uri="{FF2B5EF4-FFF2-40B4-BE49-F238E27FC236}">
                    <a16:creationId xmlns:a16="http://schemas.microsoft.com/office/drawing/2014/main" id="{423DCEFB-DD3E-442B-B144-50BF8900F8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300" y="6288078"/>
                <a:ext cx="360000" cy="360000"/>
              </a:xfrm>
              <a:prstGeom prst="rect">
                <a:avLst/>
              </a:prstGeom>
              <a:ln w="3175">
                <a:noFill/>
              </a:ln>
            </p:spPr>
          </p:pic>
        </mc:Fallback>
      </mc:AlternateContent>
    </p:spTree>
    <p:extLst>
      <p:ext uri="{BB962C8B-B14F-4D97-AF65-F5344CB8AC3E}">
        <p14:creationId xmlns:p14="http://schemas.microsoft.com/office/powerpoint/2010/main" val="1496938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26AEE139-97AC-446D-AC0E-8F60D982D2F7}"/>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fontScale="90000"/>
          </a:bodyPr>
          <a:lstStyle/>
          <a:p>
            <a:pPr>
              <a:lnSpc>
                <a:spcPct val="120000"/>
              </a:lnSpc>
              <a:spcBef>
                <a:spcPts val="0"/>
              </a:spcBef>
              <a:spcAft>
                <a:spcPts val="1800"/>
              </a:spcAft>
            </a:pPr>
            <a:r>
              <a:rPr lang="nl-NL" dirty="0">
                <a:solidFill>
                  <a:schemeClr val="tx1"/>
                </a:solidFill>
              </a:rPr>
              <a:t>1. Waarneembaar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1.3 Aanpasbaar</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solidFill>
                  <a:schemeClr val="tx1"/>
                </a:solidFill>
                <a:latin typeface="Arial" panose="020B0604020202020204" pitchFamily="34" charset="0"/>
                <a:cs typeface="Arial" panose="020B0604020202020204" pitchFamily="34" charset="0"/>
              </a:rPr>
              <a:t>WCAG: ‘Creëer content die op verschillende manieren gepresenteerd kan worden (bijvoorbeeld eenvoudiger lay-out) zonder verlies van informatie of structuur.’</a:t>
            </a:r>
          </a:p>
          <a:p>
            <a:endParaRPr lang="nl-NL">
              <a:solidFill>
                <a:schemeClr val="tx1"/>
              </a:solidFill>
              <a:latin typeface="Arial" panose="020B0604020202020204" pitchFamily="34" charset="0"/>
              <a:cs typeface="Arial" panose="020B0604020202020204" pitchFamily="34" charset="0"/>
            </a:endParaRPr>
          </a:p>
          <a:p>
            <a:endParaRPr lang="nl-NL"/>
          </a:p>
        </p:txBody>
      </p:sp>
      <p:sp>
        <p:nvSpPr>
          <p:cNvPr id="3" name="Tijdelijke aanduiding voor inhoud 2">
            <a:extLst>
              <a:ext uri="{FF2B5EF4-FFF2-40B4-BE49-F238E27FC236}">
                <a16:creationId xmlns:a16="http://schemas.microsoft.com/office/drawing/2014/main" id="{23D04714-7BA3-4F5A-BA02-3099029738BB}"/>
              </a:ext>
            </a:extLst>
          </p:cNvPr>
          <p:cNvSpPr>
            <a:spLocks noGrp="1"/>
          </p:cNvSpPr>
          <p:nvPr>
            <p:ph idx="10"/>
          </p:nvPr>
        </p:nvSpPr>
        <p:spPr>
          <a:xfrm>
            <a:off x="5798100" y="123824"/>
            <a:ext cx="5958472" cy="6519491"/>
          </a:xfrm>
        </p:spPr>
        <p:txBody>
          <a:bodyPr/>
          <a:lstStyle/>
          <a:p>
            <a:pPr marL="0" indent="0">
              <a:buNone/>
            </a:pPr>
            <a:r>
              <a:rPr lang="nl-NL" b="1"/>
              <a:t>Succescriteria</a:t>
            </a:r>
          </a:p>
          <a:p>
            <a:r>
              <a:rPr lang="nl-NL"/>
              <a:t>Semantisch opmaak</a:t>
            </a:r>
          </a:p>
          <a:p>
            <a:pPr lvl="1"/>
            <a:r>
              <a:rPr lang="nl-NL"/>
              <a:t>1.3.1 Info en relaties (A)</a:t>
            </a:r>
          </a:p>
          <a:p>
            <a:pPr lvl="1"/>
            <a:r>
              <a:rPr lang="nl-NL"/>
              <a:t>1.3.2 Betekenisvolle volgorde (A)</a:t>
            </a:r>
          </a:p>
          <a:p>
            <a:r>
              <a:rPr lang="nl-NL"/>
              <a:t>Inhoud</a:t>
            </a:r>
          </a:p>
          <a:p>
            <a:pPr lvl="1"/>
            <a:r>
              <a:rPr lang="nl-NL"/>
              <a:t>1.3.3 Zintuiglijke eigenschappen (A)</a:t>
            </a:r>
          </a:p>
          <a:p>
            <a:r>
              <a:rPr lang="nl-NL"/>
              <a:t>Functioneel</a:t>
            </a:r>
          </a:p>
          <a:p>
            <a:pPr lvl="1"/>
            <a:r>
              <a:rPr lang="nl-NL"/>
              <a:t>1.3.4 Weergavestand (AA)</a:t>
            </a:r>
          </a:p>
          <a:p>
            <a:pPr lvl="1"/>
            <a:r>
              <a:rPr lang="nl-NL"/>
              <a:t>1.3.5 Identificeer het doel van de input (AA)</a:t>
            </a:r>
          </a:p>
          <a:p>
            <a:pPr marL="0" indent="0">
              <a:buNone/>
            </a:pPr>
            <a:endParaRPr lang="nl-NL"/>
          </a:p>
        </p:txBody>
      </p:sp>
      <mc:AlternateContent xmlns:mc="http://schemas.openxmlformats.org/markup-compatibility/2006" xmlns:pslz="http://schemas.microsoft.com/office/powerpoint/2016/slidezoom">
        <mc:Choice Requires="pslz">
          <p:graphicFrame>
            <p:nvGraphicFramePr>
              <p:cNvPr id="8" name="Diazoom 7">
                <a:extLst>
                  <a:ext uri="{FF2B5EF4-FFF2-40B4-BE49-F238E27FC236}">
                    <a16:creationId xmlns:a16="http://schemas.microsoft.com/office/drawing/2014/main" id="{10521668-1B69-438D-97D0-83B1BF78B3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5483584"/>
                  </p:ext>
                </p:extLst>
              </p:nvPr>
            </p:nvGraphicFramePr>
            <p:xfrm>
              <a:off x="142300" y="6288078"/>
              <a:ext cx="360000" cy="360000"/>
            </p:xfrm>
            <a:graphic>
              <a:graphicData uri="http://schemas.microsoft.com/office/powerpoint/2016/slidezoom">
                <pslz:sldZm>
                  <pslz:sldZmObj sldId="523" cId="2427340939">
                    <pslz:zmPr id="{801459BC-6795-4AD4-BBBF-94D0A6B369B7}"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8" name="Diazoom 7">
                <a:extLst>
                  <a:ext uri="{FF2B5EF4-FFF2-40B4-BE49-F238E27FC236}">
                    <a16:creationId xmlns:a16="http://schemas.microsoft.com/office/drawing/2014/main" id="{10521668-1B69-438D-97D0-83B1BF78B3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300" y="6288078"/>
                <a:ext cx="360000" cy="360000"/>
              </a:xfrm>
              <a:prstGeom prst="rect">
                <a:avLst/>
              </a:prstGeom>
              <a:ln w="3175">
                <a:noFill/>
              </a:ln>
            </p:spPr>
          </p:pic>
        </mc:Fallback>
      </mc:AlternateContent>
    </p:spTree>
    <p:extLst>
      <p:ext uri="{BB962C8B-B14F-4D97-AF65-F5344CB8AC3E}">
        <p14:creationId xmlns:p14="http://schemas.microsoft.com/office/powerpoint/2010/main" val="3085495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26AEE139-97AC-446D-AC0E-8F60D982D2F7}"/>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fontScale="90000"/>
          </a:bodyPr>
          <a:lstStyle/>
          <a:p>
            <a:pPr>
              <a:lnSpc>
                <a:spcPct val="120000"/>
              </a:lnSpc>
              <a:spcBef>
                <a:spcPts val="0"/>
              </a:spcBef>
              <a:spcAft>
                <a:spcPts val="1800"/>
              </a:spcAft>
            </a:pPr>
            <a:r>
              <a:rPr lang="nl-NL" dirty="0">
                <a:solidFill>
                  <a:schemeClr val="tx1"/>
                </a:solidFill>
              </a:rPr>
              <a:t>1. Waarneembaar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1.4 Onderscheidbaar</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solidFill>
                  <a:schemeClr val="tx1"/>
                </a:solidFill>
                <a:latin typeface="Arial" panose="020B0604020202020204" pitchFamily="34" charset="0"/>
                <a:cs typeface="Arial" panose="020B0604020202020204" pitchFamily="34" charset="0"/>
              </a:rPr>
              <a:t>WCAG: ‘</a:t>
            </a:r>
            <a:r>
              <a:rPr lang="nl-NL" b="0" i="0">
                <a:solidFill>
                  <a:srgbClr val="000000"/>
                </a:solidFill>
                <a:effectLst/>
                <a:latin typeface="Arial" panose="020B0604020202020204" pitchFamily="34" charset="0"/>
              </a:rPr>
              <a:t>Maak het voor gebruikers gemakkelijker om content te horen en te zien, waaronder scheiding van voorgrond en achtergrond.</a:t>
            </a:r>
            <a:r>
              <a:rPr lang="nl-NL">
                <a:solidFill>
                  <a:schemeClr val="tx1"/>
                </a:solidFill>
                <a:latin typeface="Arial" panose="020B0604020202020204" pitchFamily="34" charset="0"/>
                <a:cs typeface="Arial" panose="020B0604020202020204" pitchFamily="34" charset="0"/>
              </a:rPr>
              <a:t>’</a:t>
            </a:r>
          </a:p>
          <a:p>
            <a:endParaRPr lang="nl-NL">
              <a:solidFill>
                <a:schemeClr val="tx1"/>
              </a:solidFill>
              <a:latin typeface="Arial" panose="020B0604020202020204" pitchFamily="34" charset="0"/>
              <a:cs typeface="Arial" panose="020B0604020202020204" pitchFamily="34" charset="0"/>
            </a:endParaRPr>
          </a:p>
          <a:p>
            <a:endParaRPr lang="nl-NL"/>
          </a:p>
        </p:txBody>
      </p:sp>
      <p:sp>
        <p:nvSpPr>
          <p:cNvPr id="3" name="Tijdelijke aanduiding voor inhoud 2">
            <a:extLst>
              <a:ext uri="{FF2B5EF4-FFF2-40B4-BE49-F238E27FC236}">
                <a16:creationId xmlns:a16="http://schemas.microsoft.com/office/drawing/2014/main" id="{23D04714-7BA3-4F5A-BA02-3099029738BB}"/>
              </a:ext>
            </a:extLst>
          </p:cNvPr>
          <p:cNvSpPr>
            <a:spLocks noGrp="1"/>
          </p:cNvSpPr>
          <p:nvPr>
            <p:ph idx="10"/>
          </p:nvPr>
        </p:nvSpPr>
        <p:spPr>
          <a:xfrm>
            <a:off x="5798099" y="123824"/>
            <a:ext cx="6393901" cy="6519491"/>
          </a:xfrm>
        </p:spPr>
        <p:txBody>
          <a:bodyPr>
            <a:normAutofit/>
          </a:bodyPr>
          <a:lstStyle/>
          <a:p>
            <a:pPr marL="0" indent="0">
              <a:buNone/>
            </a:pPr>
            <a:r>
              <a:rPr lang="nl-NL" b="1"/>
              <a:t>Succescriteria </a:t>
            </a:r>
          </a:p>
          <a:p>
            <a:r>
              <a:rPr lang="nl-NL"/>
              <a:t>Kleur</a:t>
            </a:r>
          </a:p>
          <a:p>
            <a:pPr lvl="1"/>
            <a:r>
              <a:rPr lang="nl-NL" sz="2200"/>
              <a:t>1.4.1 Gebruik van kleur (A)</a:t>
            </a:r>
          </a:p>
          <a:p>
            <a:pPr lvl="1"/>
            <a:r>
              <a:rPr lang="nl-NL" sz="2200"/>
              <a:t>1.4.3 Contrast (minimum) (AA)</a:t>
            </a:r>
          </a:p>
          <a:p>
            <a:pPr lvl="1"/>
            <a:r>
              <a:rPr lang="nl-NL" sz="2200"/>
              <a:t>1.4.11 Contrast van niet-tekstuele content (AA)</a:t>
            </a:r>
          </a:p>
          <a:p>
            <a:r>
              <a:rPr lang="nl-NL"/>
              <a:t>Aangepast gebruik</a:t>
            </a:r>
          </a:p>
          <a:p>
            <a:pPr lvl="1"/>
            <a:r>
              <a:rPr lang="nl-NL" sz="2200"/>
              <a:t>1.4.4 </a:t>
            </a:r>
            <a:r>
              <a:rPr lang="nl-NL" sz="2200" err="1"/>
              <a:t>Herschalen</a:t>
            </a:r>
            <a:r>
              <a:rPr lang="nl-NL" sz="2200"/>
              <a:t> van tekst (AA)</a:t>
            </a:r>
          </a:p>
          <a:p>
            <a:pPr lvl="1"/>
            <a:r>
              <a:rPr lang="nl-NL" sz="2200"/>
              <a:t>1.4.10 </a:t>
            </a:r>
            <a:r>
              <a:rPr lang="nl-NL" sz="2200" err="1"/>
              <a:t>Reflow</a:t>
            </a:r>
            <a:r>
              <a:rPr lang="nl-NL" sz="2200"/>
              <a:t> (AA)</a:t>
            </a:r>
          </a:p>
          <a:p>
            <a:pPr lvl="1"/>
            <a:r>
              <a:rPr lang="nl-NL" sz="2200"/>
              <a:t>1.4.5 Afbeeldingen van tekst (AA)</a:t>
            </a:r>
          </a:p>
          <a:p>
            <a:pPr lvl="1"/>
            <a:r>
              <a:rPr lang="nl-NL" sz="2200"/>
              <a:t>1.4.12 Tekstafstand (AA)</a:t>
            </a:r>
          </a:p>
          <a:p>
            <a:pPr algn="l"/>
            <a:r>
              <a:rPr lang="nl-NL"/>
              <a:t>Functioneel / technisch</a:t>
            </a:r>
          </a:p>
          <a:p>
            <a:pPr lvl="1"/>
            <a:r>
              <a:rPr lang="nl-NL" sz="2200"/>
              <a:t>1.4.2 Geluidsbediening (A)</a:t>
            </a:r>
          </a:p>
          <a:p>
            <a:pPr lvl="1"/>
            <a:r>
              <a:rPr lang="nl-NL" sz="2200"/>
              <a:t>1.4.13 Content bij </a:t>
            </a:r>
            <a:r>
              <a:rPr lang="nl-NL" sz="2200" err="1"/>
              <a:t>hover</a:t>
            </a:r>
            <a:r>
              <a:rPr lang="nl-NL" sz="2200"/>
              <a:t> of focus (AA)</a:t>
            </a:r>
          </a:p>
          <a:p>
            <a:pPr lvl="1"/>
            <a:endParaRPr lang="nl-NL"/>
          </a:p>
          <a:p>
            <a:pPr lvl="1"/>
            <a:endParaRPr lang="nl-NL"/>
          </a:p>
          <a:p>
            <a:pPr lvl="1"/>
            <a:endParaRPr lang="nl-NL"/>
          </a:p>
          <a:p>
            <a:pPr marL="0" indent="0">
              <a:buNone/>
            </a:pPr>
            <a:endParaRPr lang="nl-NL"/>
          </a:p>
        </p:txBody>
      </p:sp>
      <mc:AlternateContent xmlns:mc="http://schemas.openxmlformats.org/markup-compatibility/2006" xmlns:pslz="http://schemas.microsoft.com/office/powerpoint/2016/slidezoom">
        <mc:Choice Requires="pslz">
          <p:graphicFrame>
            <p:nvGraphicFramePr>
              <p:cNvPr id="8" name="Diazoom 7">
                <a:extLst>
                  <a:ext uri="{FF2B5EF4-FFF2-40B4-BE49-F238E27FC236}">
                    <a16:creationId xmlns:a16="http://schemas.microsoft.com/office/drawing/2014/main" id="{9A956978-03EA-434B-B3AF-C36083C654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5598668"/>
                  </p:ext>
                </p:extLst>
              </p:nvPr>
            </p:nvGraphicFramePr>
            <p:xfrm>
              <a:off x="142300" y="6288078"/>
              <a:ext cx="360000" cy="360000"/>
            </p:xfrm>
            <a:graphic>
              <a:graphicData uri="http://schemas.microsoft.com/office/powerpoint/2016/slidezoom">
                <pslz:sldZm>
                  <pslz:sldZmObj sldId="523" cId="2427340939">
                    <pslz:zmPr id="{801459BC-6795-4AD4-BBBF-94D0A6B369B7}"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8" name="Diazoom 7">
                <a:extLst>
                  <a:ext uri="{FF2B5EF4-FFF2-40B4-BE49-F238E27FC236}">
                    <a16:creationId xmlns:a16="http://schemas.microsoft.com/office/drawing/2014/main" id="{9A956978-03EA-434B-B3AF-C36083C654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300" y="6288078"/>
                <a:ext cx="360000" cy="360000"/>
              </a:xfrm>
              <a:prstGeom prst="rect">
                <a:avLst/>
              </a:prstGeom>
              <a:ln w="3175">
                <a:noFill/>
              </a:ln>
            </p:spPr>
          </p:pic>
        </mc:Fallback>
      </mc:AlternateContent>
    </p:spTree>
    <p:extLst>
      <p:ext uri="{BB962C8B-B14F-4D97-AF65-F5344CB8AC3E}">
        <p14:creationId xmlns:p14="http://schemas.microsoft.com/office/powerpoint/2010/main" val="1554539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hlinkClick r:id="" action="ppaction://noaction"/>
            <a:extLst>
              <a:ext uri="{FF2B5EF4-FFF2-40B4-BE49-F238E27FC236}">
                <a16:creationId xmlns:a16="http://schemas.microsoft.com/office/drawing/2014/main" id="{5FB4B208-2E19-493F-AA5A-5161B722A979}"/>
              </a:ext>
              <a:ext uri="{C183D7F6-B498-43B3-948B-1728B52AA6E4}">
                <adec:decorative xmlns:adec="http://schemas.microsoft.com/office/drawing/2017/decorative" val="1"/>
              </a:ext>
            </a:extLst>
          </p:cNvPr>
          <p:cNvSpPr txBox="1"/>
          <p:nvPr/>
        </p:nvSpPr>
        <p:spPr>
          <a:xfrm>
            <a:off x="10281098" y="6530544"/>
            <a:ext cx="1969477" cy="338554"/>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&gt;&gt; volgende sectie</a:t>
            </a:r>
          </a:p>
        </p:txBody>
      </p:sp>
      <p:pic>
        <p:nvPicPr>
          <p:cNvPr id="4" name="Afbeelding 3" descr="Schematische visualisatie van WCAG 2.1 zoals omschreven in de notities van de dia Schema WCAG.">
            <a:extLst>
              <a:ext uri="{FF2B5EF4-FFF2-40B4-BE49-F238E27FC236}">
                <a16:creationId xmlns:a16="http://schemas.microsoft.com/office/drawing/2014/main" id="{C638376E-9875-4219-AFB7-F1F217AAAD6F}"/>
              </a:ext>
            </a:extLst>
          </p:cNvPr>
          <p:cNvPicPr>
            <a:picLocks noChangeAspect="1"/>
          </p:cNvPicPr>
          <p:nvPr/>
        </p:nvPicPr>
        <p:blipFill>
          <a:blip r:embed="rId3"/>
          <a:stretch>
            <a:fillRect/>
          </a:stretch>
        </p:blipFill>
        <p:spPr>
          <a:xfrm>
            <a:off x="0" y="45036"/>
            <a:ext cx="12192000" cy="6767928"/>
          </a:xfrm>
          <a:prstGeom prst="rect">
            <a:avLst/>
          </a:prstGeom>
        </p:spPr>
      </p:pic>
      <p:sp>
        <p:nvSpPr>
          <p:cNvPr id="3" name="Titel 2">
            <a:extLst>
              <a:ext uri="{FF2B5EF4-FFF2-40B4-BE49-F238E27FC236}">
                <a16:creationId xmlns:a16="http://schemas.microsoft.com/office/drawing/2014/main" id="{4D13B40A-690B-497B-BB17-0E56DE3D7C7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Schema WCAG herhaling 1</a:t>
            </a:r>
          </a:p>
        </p:txBody>
      </p:sp>
    </p:spTree>
    <p:extLst>
      <p:ext uri="{BB962C8B-B14F-4D97-AF65-F5344CB8AC3E}">
        <p14:creationId xmlns:p14="http://schemas.microsoft.com/office/powerpoint/2010/main" val="3121661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r>
              <a:rPr lang="nl-NL" sz="4000" dirty="0">
                <a:solidFill>
                  <a:schemeClr val="tx1"/>
                </a:solidFill>
              </a:rPr>
              <a:t>2. Bedienbaar</a:t>
            </a:r>
          </a:p>
        </p:txBody>
      </p:sp>
      <p:sp>
        <p:nvSpPr>
          <p:cNvPr id="6" name="Tijdelijke aanduiding voor tekst 5">
            <a:extLst>
              <a:ext uri="{FF2B5EF4-FFF2-40B4-BE49-F238E27FC236}">
                <a16:creationId xmlns:a16="http://schemas.microsoft.com/office/drawing/2014/main" id="{554E6602-451E-45A6-88B9-8663F5D51903}"/>
              </a:ext>
            </a:extLst>
          </p:cNvPr>
          <p:cNvSpPr>
            <a:spLocks noGrp="1"/>
          </p:cNvSpPr>
          <p:nvPr>
            <p:ph type="body" sz="quarter" idx="11"/>
          </p:nvPr>
        </p:nvSpPr>
        <p:spPr/>
        <p:txBody>
          <a:bodyPr/>
          <a:lstStyle/>
          <a:p>
            <a:r>
              <a:rPr lang="nl-NL">
                <a:solidFill>
                  <a:schemeClr val="tx1"/>
                </a:solidFill>
                <a:latin typeface="Arial" panose="020B0604020202020204" pitchFamily="34" charset="0"/>
                <a:cs typeface="Arial" panose="020B0604020202020204" pitchFamily="34" charset="0"/>
              </a:rPr>
              <a:t>WCAG: ‘Componenten van de gebruikersinterface en navigatie moeten bedienbaar zijn.’</a:t>
            </a:r>
          </a:p>
        </p:txBody>
      </p:sp>
      <p:sp>
        <p:nvSpPr>
          <p:cNvPr id="11" name="Tekstvak 10">
            <a:extLst>
              <a:ext uri="{FF2B5EF4-FFF2-40B4-BE49-F238E27FC236}">
                <a16:creationId xmlns:a16="http://schemas.microsoft.com/office/drawing/2014/main" id="{DC78A813-A22F-4D0D-8686-EAD038A95885}"/>
              </a:ext>
            </a:extLst>
          </p:cNvPr>
          <p:cNvSpPr txBox="1"/>
          <p:nvPr/>
        </p:nvSpPr>
        <p:spPr>
          <a:xfrm>
            <a:off x="5968938" y="336407"/>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2.1 Toetsenbordtoegankelijk</a:t>
            </a:r>
          </a:p>
        </p:txBody>
      </p:sp>
      <p:sp>
        <p:nvSpPr>
          <p:cNvPr id="12" name="Tekstvak 11">
            <a:extLst>
              <a:ext uri="{FF2B5EF4-FFF2-40B4-BE49-F238E27FC236}">
                <a16:creationId xmlns:a16="http://schemas.microsoft.com/office/drawing/2014/main" id="{F30DB629-6C92-43E2-B174-C7F3885A87A6}"/>
              </a:ext>
            </a:extLst>
          </p:cNvPr>
          <p:cNvSpPr txBox="1"/>
          <p:nvPr/>
        </p:nvSpPr>
        <p:spPr>
          <a:xfrm>
            <a:off x="5968938" y="1489635"/>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2.2 Genoeg tijd</a:t>
            </a:r>
          </a:p>
        </p:txBody>
      </p:sp>
      <p:sp>
        <p:nvSpPr>
          <p:cNvPr id="13" name="Tekstvak 12">
            <a:extLst>
              <a:ext uri="{FF2B5EF4-FFF2-40B4-BE49-F238E27FC236}">
                <a16:creationId xmlns:a16="http://schemas.microsoft.com/office/drawing/2014/main" id="{59943C14-39E6-4651-B8F1-34B3A82A0D3B}"/>
              </a:ext>
            </a:extLst>
          </p:cNvPr>
          <p:cNvSpPr txBox="1"/>
          <p:nvPr/>
        </p:nvSpPr>
        <p:spPr>
          <a:xfrm>
            <a:off x="5966697" y="2642863"/>
            <a:ext cx="5975499" cy="1077218"/>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2.3 Toevallen en fysieke reacties</a:t>
            </a:r>
          </a:p>
        </p:txBody>
      </p:sp>
      <p:sp>
        <p:nvSpPr>
          <p:cNvPr id="14" name="Tekstvak 13">
            <a:extLst>
              <a:ext uri="{FF2B5EF4-FFF2-40B4-BE49-F238E27FC236}">
                <a16:creationId xmlns:a16="http://schemas.microsoft.com/office/drawing/2014/main" id="{63C59D61-1517-400D-B0F7-9E9A6F1A27E0}"/>
              </a:ext>
            </a:extLst>
          </p:cNvPr>
          <p:cNvSpPr txBox="1"/>
          <p:nvPr/>
        </p:nvSpPr>
        <p:spPr>
          <a:xfrm>
            <a:off x="5966697" y="4288534"/>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2.4 </a:t>
            </a:r>
            <a:r>
              <a:rPr lang="nl-NL" sz="3200" err="1">
                <a:latin typeface="Arial" panose="020B0604020202020204" pitchFamily="34" charset="0"/>
                <a:cs typeface="Arial" panose="020B0604020202020204" pitchFamily="34" charset="0"/>
              </a:rPr>
              <a:t>Navigeerbaar</a:t>
            </a:r>
            <a:endParaRPr lang="nl-NL" sz="3200">
              <a:latin typeface="Arial" panose="020B0604020202020204" pitchFamily="34" charset="0"/>
              <a:cs typeface="Arial" panose="020B0604020202020204" pitchFamily="34" charset="0"/>
            </a:endParaRPr>
          </a:p>
        </p:txBody>
      </p:sp>
      <p:sp>
        <p:nvSpPr>
          <p:cNvPr id="18" name="Tekstvak 17">
            <a:extLst>
              <a:ext uri="{FF2B5EF4-FFF2-40B4-BE49-F238E27FC236}">
                <a16:creationId xmlns:a16="http://schemas.microsoft.com/office/drawing/2014/main" id="{5969986A-685A-4F66-B848-83CF5A4247B9}"/>
              </a:ext>
            </a:extLst>
          </p:cNvPr>
          <p:cNvSpPr txBox="1"/>
          <p:nvPr/>
        </p:nvSpPr>
        <p:spPr>
          <a:xfrm>
            <a:off x="5966697" y="5441762"/>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2.5 Input Modaliteiten</a:t>
            </a:r>
          </a:p>
        </p:txBody>
      </p:sp>
      <mc:AlternateContent xmlns:mc="http://schemas.openxmlformats.org/markup-compatibility/2006" xmlns:psez="http://schemas.microsoft.com/office/powerpoint/2016/sectionzoom">
        <mc:Choice Requires="psez">
          <p:graphicFrame>
            <p:nvGraphicFramePr>
              <p:cNvPr id="9" name="Sectiezoom 8">
                <a:extLst>
                  <a:ext uri="{FF2B5EF4-FFF2-40B4-BE49-F238E27FC236}">
                    <a16:creationId xmlns:a16="http://schemas.microsoft.com/office/drawing/2014/main" id="{5E98647F-DE1F-41E2-B96C-7C85163546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19081"/>
                  </p:ext>
                </p:extLst>
              </p:nvPr>
            </p:nvGraphicFramePr>
            <p:xfrm>
              <a:off x="11367600" y="346890"/>
              <a:ext cx="576000" cy="576000"/>
            </p:xfrm>
            <a:graphic>
              <a:graphicData uri="http://schemas.microsoft.com/office/powerpoint/2016/sectionzoom">
                <psez:sectionZm>
                  <psez:sectionZmObj sectionId="{3B497B3D-BB16-4A23-A7AA-DF08AE137EE5}">
                    <psez:zmPr id="{42ABA637-BB47-4306-8B5C-456812FCEBD6}"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9" name="Sectiezoom 8">
                <a:hlinkClick r:id="rId5" action="ppaction://hlinksldjump"/>
                <a:extLst>
                  <a:ext uri="{FF2B5EF4-FFF2-40B4-BE49-F238E27FC236}">
                    <a16:creationId xmlns:a16="http://schemas.microsoft.com/office/drawing/2014/main" id="{5E98647F-DE1F-41E2-B96C-7C85163546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600" y="346890"/>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1" name="Sectiezoom 20">
                <a:extLst>
                  <a:ext uri="{FF2B5EF4-FFF2-40B4-BE49-F238E27FC236}">
                    <a16:creationId xmlns:a16="http://schemas.microsoft.com/office/drawing/2014/main" id="{5B868516-9838-4969-B122-3E762D056A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8838706"/>
                  </p:ext>
                </p:extLst>
              </p:nvPr>
            </p:nvGraphicFramePr>
            <p:xfrm>
              <a:off x="11367600" y="1493608"/>
              <a:ext cx="576000" cy="576000"/>
            </p:xfrm>
            <a:graphic>
              <a:graphicData uri="http://schemas.microsoft.com/office/powerpoint/2016/sectionzoom">
                <psez:sectionZm>
                  <psez:sectionZmObj sectionId="{B4572857-9312-4C73-A38A-49EE8617732E}">
                    <psez:zmPr id="{891EA6AC-519F-4250-B4DF-A8A4B7542CE4}" imageType="cover">
                      <p166:blipFill xmlns:p166="http://schemas.microsoft.com/office/powerpoint/2016/6/main">
                        <a:blip r:embed="rId8">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21" name="Sectiezoom 20">
                <a:hlinkClick r:id="rId9" action="ppaction://hlinksldjump"/>
                <a:extLst>
                  <a:ext uri="{FF2B5EF4-FFF2-40B4-BE49-F238E27FC236}">
                    <a16:creationId xmlns:a16="http://schemas.microsoft.com/office/drawing/2014/main" id="{5B868516-9838-4969-B122-3E762D056A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600" y="1493608"/>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3" name="Sectiezoom 22">
                <a:extLst>
                  <a:ext uri="{FF2B5EF4-FFF2-40B4-BE49-F238E27FC236}">
                    <a16:creationId xmlns:a16="http://schemas.microsoft.com/office/drawing/2014/main" id="{CEA24F45-355E-4EE5-8354-1955B36D53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0444897"/>
                  </p:ext>
                </p:extLst>
              </p:nvPr>
            </p:nvGraphicFramePr>
            <p:xfrm>
              <a:off x="11367600" y="2894326"/>
              <a:ext cx="576000" cy="576000"/>
            </p:xfrm>
            <a:graphic>
              <a:graphicData uri="http://schemas.microsoft.com/office/powerpoint/2016/sectionzoom">
                <psez:sectionZm>
                  <psez:sectionZmObj sectionId="{659D8C3C-0F95-4175-A55D-B7464EBD338E}">
                    <psez:zmPr id="{4D95FA55-A4A8-42FF-8C08-78DD95ABF079}" imageType="cover">
                      <p166:blipFill xmlns:p166="http://schemas.microsoft.com/office/powerpoint/2016/6/main">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23" name="Sectiezoom 22">
                <a:hlinkClick r:id="rId11" action="ppaction://hlinksldjump"/>
                <a:extLst>
                  <a:ext uri="{FF2B5EF4-FFF2-40B4-BE49-F238E27FC236}">
                    <a16:creationId xmlns:a16="http://schemas.microsoft.com/office/drawing/2014/main" id="{CEA24F45-355E-4EE5-8354-1955B36D53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600" y="2894326"/>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5" name="Sectiezoom 24">
                <a:extLst>
                  <a:ext uri="{FF2B5EF4-FFF2-40B4-BE49-F238E27FC236}">
                    <a16:creationId xmlns:a16="http://schemas.microsoft.com/office/drawing/2014/main" id="{B30FD218-0D52-4A0E-A7E4-427A383865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0244399"/>
                  </p:ext>
                </p:extLst>
              </p:nvPr>
            </p:nvGraphicFramePr>
            <p:xfrm>
              <a:off x="11367600" y="4307744"/>
              <a:ext cx="576000" cy="576000"/>
            </p:xfrm>
            <a:graphic>
              <a:graphicData uri="http://schemas.microsoft.com/office/powerpoint/2016/sectionzoom">
                <psez:sectionZm>
                  <psez:sectionZmObj sectionId="{AB46D3E9-1FFA-4D19-BD70-8CCD20B66818}">
                    <psez:zmPr id="{92796BA3-67D0-42FC-875E-577445500D95}"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25" name="Sectiezoom 24">
                <a:hlinkClick r:id="rId12" action="ppaction://hlinksldjump"/>
                <a:extLst>
                  <a:ext uri="{FF2B5EF4-FFF2-40B4-BE49-F238E27FC236}">
                    <a16:creationId xmlns:a16="http://schemas.microsoft.com/office/drawing/2014/main" id="{B30FD218-0D52-4A0E-A7E4-427A383865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600" y="4307744"/>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7" name="Sectiezoom 26">
                <a:extLst>
                  <a:ext uri="{FF2B5EF4-FFF2-40B4-BE49-F238E27FC236}">
                    <a16:creationId xmlns:a16="http://schemas.microsoft.com/office/drawing/2014/main" id="{1EE92C9B-6154-4A7F-845F-29ACB97180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75409381"/>
                  </p:ext>
                </p:extLst>
              </p:nvPr>
            </p:nvGraphicFramePr>
            <p:xfrm>
              <a:off x="11367600" y="5441762"/>
              <a:ext cx="576000" cy="576000"/>
            </p:xfrm>
            <a:graphic>
              <a:graphicData uri="http://schemas.microsoft.com/office/powerpoint/2016/sectionzoom">
                <psez:sectionZm>
                  <psez:sectionZmObj sectionId="{CF1F243A-BB34-49C3-AD2B-A4A2F586D363}">
                    <psez:zmPr id="{08F10851-24A9-464B-8C47-FA5C42063ACC}"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27" name="Sectiezoom 26">
                <a:hlinkClick r:id="rId13" action="ppaction://hlinksldjump"/>
                <a:extLst>
                  <a:ext uri="{FF2B5EF4-FFF2-40B4-BE49-F238E27FC236}">
                    <a16:creationId xmlns:a16="http://schemas.microsoft.com/office/drawing/2014/main" id="{1EE92C9B-6154-4A7F-845F-29ACB97180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600" y="5441762"/>
                <a:ext cx="576000" cy="576000"/>
              </a:xfrm>
              <a:prstGeom prst="rect">
                <a:avLst/>
              </a:prstGeom>
              <a:ln w="3175">
                <a:noFill/>
              </a:ln>
            </p:spPr>
          </p:pic>
        </mc:Fallback>
      </mc:AlternateContent>
    </p:spTree>
    <p:extLst>
      <p:ext uri="{BB962C8B-B14F-4D97-AF65-F5344CB8AC3E}">
        <p14:creationId xmlns:p14="http://schemas.microsoft.com/office/powerpoint/2010/main" val="212079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sz="4000" dirty="0"/>
              <a:t>Beeldbeschrijving</a:t>
            </a:r>
            <a:br>
              <a:rPr lang="nl-NL" sz="4000" dirty="0"/>
            </a:br>
            <a:r>
              <a:rPr lang="nl-NL" sz="2800" dirty="0"/>
              <a:t>opdracht 1</a:t>
            </a:r>
            <a:endParaRPr lang="nl-NL" sz="40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096000" y="587632"/>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53168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2</a:t>
            </a:r>
            <a:r>
              <a:rPr lang="nl-NL" sz="4000" dirty="0">
                <a:solidFill>
                  <a:schemeClr val="tx1"/>
                </a:solidFill>
              </a:rPr>
              <a:t>. Bedienbaar</a:t>
            </a:r>
            <a:br>
              <a:rPr lang="nl-NL" dirty="0">
                <a:solidFill>
                  <a:schemeClr val="tx1"/>
                </a:solidFill>
              </a:rPr>
            </a:br>
            <a:r>
              <a:rPr lang="nl-NL" sz="2800" dirty="0">
                <a:solidFill>
                  <a:schemeClr val="tx1"/>
                </a:solidFill>
                <a:latin typeface="Arial" panose="020B0604020202020204" pitchFamily="34" charset="0"/>
                <a:cs typeface="Arial" panose="020B0604020202020204" pitchFamily="34" charset="0"/>
              </a:rPr>
              <a:t>2.1 Toetsenbordtoegankelijk</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b="0" i="0">
                <a:solidFill>
                  <a:srgbClr val="000000"/>
                </a:solidFill>
                <a:effectLst/>
                <a:latin typeface="Arial" panose="020B0604020202020204" pitchFamily="34" charset="0"/>
              </a:rPr>
              <a:t>WCAG: ‘Maak alle functionaliteit beschikbaar vanaf een toetsenbord.’</a:t>
            </a:r>
            <a:endParaRPr lang="nl-NL"/>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p>
          <a:p>
            <a:r>
              <a:rPr lang="nl-NL"/>
              <a:t>2.1.1 Toetsenbord (A)</a:t>
            </a:r>
          </a:p>
          <a:p>
            <a:r>
              <a:rPr lang="nl-NL">
                <a:solidFill>
                  <a:srgbClr val="000000"/>
                </a:solidFill>
                <a:effectLst/>
                <a:latin typeface="Arial" panose="020B0604020202020204" pitchFamily="34" charset="0"/>
              </a:rPr>
              <a:t>2.1.2 Geen toetsenbordval (A)</a:t>
            </a:r>
          </a:p>
          <a:p>
            <a:r>
              <a:rPr lang="nl-NL">
                <a:solidFill>
                  <a:srgbClr val="000000"/>
                </a:solidFill>
                <a:effectLst/>
                <a:latin typeface="Arial" panose="020B0604020202020204" pitchFamily="34" charset="0"/>
              </a:rPr>
              <a:t>2.1.4 Enkel teken sneltoetsen (A)</a:t>
            </a:r>
          </a:p>
          <a:p>
            <a:pPr marL="0" indent="0">
              <a:buNone/>
            </a:pPr>
            <a:endParaRPr lang="nl-NL" b="1">
              <a:solidFill>
                <a:srgbClr val="000000"/>
              </a:solidFill>
              <a:effectLst/>
              <a:latin typeface="Arial" panose="020B0604020202020204" pitchFamily="34" charset="0"/>
            </a:endParaRPr>
          </a:p>
          <a:p>
            <a:pPr marL="0" indent="0">
              <a:buNone/>
            </a:pPr>
            <a:endParaRPr lang="nl-NL"/>
          </a:p>
          <a:p>
            <a:endParaRPr lang="nl-NL"/>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ACC66F25-A2C9-4A35-A209-EC33A66C23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0815011"/>
                  </p:ext>
                </p:extLst>
              </p:nvPr>
            </p:nvGraphicFramePr>
            <p:xfrm>
              <a:off x="139471" y="6285529"/>
              <a:ext cx="360000" cy="360000"/>
            </p:xfrm>
            <a:graphic>
              <a:graphicData uri="http://schemas.microsoft.com/office/powerpoint/2016/slidezoom">
                <pslz:sldZm>
                  <pslz:sldZmObj sldId="569" cId="2120792817">
                    <pslz:zmPr id="{8C56DBE5-40B1-4C32-826B-9B87151A2505}"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5" name="Diazoom 4">
                <a:extLst>
                  <a:ext uri="{FF2B5EF4-FFF2-40B4-BE49-F238E27FC236}">
                    <a16:creationId xmlns:a16="http://schemas.microsoft.com/office/drawing/2014/main" id="{ACC66F25-A2C9-4A35-A209-EC33A66C23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71" y="6285529"/>
                <a:ext cx="360000" cy="360000"/>
              </a:xfrm>
              <a:prstGeom prst="rect">
                <a:avLst/>
              </a:prstGeom>
              <a:ln w="3175">
                <a:noFill/>
              </a:ln>
            </p:spPr>
          </p:pic>
        </mc:Fallback>
      </mc:AlternateContent>
    </p:spTree>
    <p:extLst>
      <p:ext uri="{BB962C8B-B14F-4D97-AF65-F5344CB8AC3E}">
        <p14:creationId xmlns:p14="http://schemas.microsoft.com/office/powerpoint/2010/main" val="4276792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2</a:t>
            </a:r>
            <a:r>
              <a:rPr lang="nl-NL" sz="4000" dirty="0">
                <a:solidFill>
                  <a:schemeClr val="tx1"/>
                </a:solidFill>
              </a:rPr>
              <a:t>. Bedienbaar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2.2 Genoeg tijd</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b="0" i="0">
                <a:solidFill>
                  <a:srgbClr val="000000"/>
                </a:solidFill>
                <a:effectLst/>
                <a:latin typeface="Arial" panose="020B0604020202020204" pitchFamily="34" charset="0"/>
              </a:rPr>
              <a:t>WCAG: ‘Geef gebruikers genoeg tijd om content te lezen en te gebruiken.’</a:t>
            </a:r>
            <a:endParaRPr lang="nl-NL"/>
          </a:p>
        </p:txBody>
      </p:sp>
      <p:sp>
        <p:nvSpPr>
          <p:cNvPr id="3" name="Tijdelijke aanduiding voor inhoud 2">
            <a:extLst>
              <a:ext uri="{FF2B5EF4-FFF2-40B4-BE49-F238E27FC236}">
                <a16:creationId xmlns:a16="http://schemas.microsoft.com/office/drawing/2014/main" id="{DA3C3E03-E6C3-4C22-9082-E3BE7DE80897}"/>
              </a:ext>
              <a:ext uri="{C183D7F6-B498-43B3-948B-1728B52AA6E4}">
                <adec:decorative xmlns:adec="http://schemas.microsoft.com/office/drawing/2017/decorative" val="0"/>
              </a:ext>
            </a:extLst>
          </p:cNvPr>
          <p:cNvSpPr>
            <a:spLocks noGrp="1"/>
          </p:cNvSpPr>
          <p:nvPr>
            <p:ph idx="10"/>
          </p:nvPr>
        </p:nvSpPr>
        <p:spPr>
          <a:xfrm>
            <a:off x="5798099" y="123824"/>
            <a:ext cx="5811515" cy="6519491"/>
          </a:xfrm>
        </p:spPr>
        <p:txBody>
          <a:bodyPr/>
          <a:lstStyle/>
          <a:p>
            <a:pPr marL="0" indent="0">
              <a:buNone/>
            </a:pPr>
            <a:r>
              <a:rPr lang="nl-NL" b="1"/>
              <a:t>Succescriteria</a:t>
            </a:r>
          </a:p>
          <a:p>
            <a:r>
              <a:rPr lang="nl-NL"/>
              <a:t>2.2.1 Timing aanpasbaar (A)</a:t>
            </a:r>
          </a:p>
          <a:p>
            <a:r>
              <a:rPr lang="nl-NL"/>
              <a:t>2.2.2 Pauzeren, stoppen, verbergen (A)</a:t>
            </a:r>
          </a:p>
          <a:p>
            <a:pPr marL="0" indent="0">
              <a:buNone/>
            </a:pPr>
            <a:endParaRPr lang="nl-NL" b="1"/>
          </a:p>
          <a:p>
            <a:endParaRPr lang="nl-NL">
              <a:solidFill>
                <a:srgbClr val="000000"/>
              </a:solidFill>
              <a:effectLst/>
              <a:latin typeface="Arial" panose="020B0604020202020204" pitchFamily="34" charset="0"/>
            </a:endParaRPr>
          </a:p>
          <a:p>
            <a:pPr marL="0" indent="0">
              <a:buNone/>
            </a:pPr>
            <a:endParaRPr lang="nl-NL" b="1">
              <a:solidFill>
                <a:srgbClr val="000000"/>
              </a:solidFill>
              <a:effectLst/>
              <a:latin typeface="Arial" panose="020B0604020202020204" pitchFamily="34" charset="0"/>
            </a:endParaRPr>
          </a:p>
          <a:p>
            <a:pPr marL="0" indent="0">
              <a:buNone/>
            </a:pPr>
            <a:endParaRPr lang="nl-NL"/>
          </a:p>
          <a:p>
            <a:endParaRPr lang="nl-NL"/>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A8D0ABBD-BFC8-477E-951C-6B2CF6E245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6812807"/>
                  </p:ext>
                </p:extLst>
              </p:nvPr>
            </p:nvGraphicFramePr>
            <p:xfrm>
              <a:off x="139471" y="6285529"/>
              <a:ext cx="360000" cy="360000"/>
            </p:xfrm>
            <a:graphic>
              <a:graphicData uri="http://schemas.microsoft.com/office/powerpoint/2016/slidezoom">
                <pslz:sldZm>
                  <pslz:sldZmObj sldId="569" cId="2120792817">
                    <pslz:zmPr id="{8C56DBE5-40B1-4C32-826B-9B87151A2505}"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6" name="Diazoom 5">
                <a:extLst>
                  <a:ext uri="{FF2B5EF4-FFF2-40B4-BE49-F238E27FC236}">
                    <a16:creationId xmlns:a16="http://schemas.microsoft.com/office/drawing/2014/main" id="{A8D0ABBD-BFC8-477E-951C-6B2CF6E245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71" y="6285529"/>
                <a:ext cx="360000" cy="360000"/>
              </a:xfrm>
              <a:prstGeom prst="rect">
                <a:avLst/>
              </a:prstGeom>
              <a:ln w="3175">
                <a:noFill/>
              </a:ln>
            </p:spPr>
          </p:pic>
        </mc:Fallback>
      </mc:AlternateContent>
    </p:spTree>
    <p:extLst>
      <p:ext uri="{BB962C8B-B14F-4D97-AF65-F5344CB8AC3E}">
        <p14:creationId xmlns:p14="http://schemas.microsoft.com/office/powerpoint/2010/main" val="3305463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2</a:t>
            </a:r>
            <a:r>
              <a:rPr lang="nl-NL" sz="4000" dirty="0">
                <a:solidFill>
                  <a:schemeClr val="tx1"/>
                </a:solidFill>
              </a:rPr>
              <a:t>. Bedienbaar</a:t>
            </a:r>
            <a:br>
              <a:rPr lang="nl-NL" dirty="0">
                <a:solidFill>
                  <a:schemeClr val="tx1"/>
                </a:solidFill>
              </a:rPr>
            </a:br>
            <a:r>
              <a:rPr lang="nl-NL" sz="2700" dirty="0">
                <a:solidFill>
                  <a:schemeClr val="tx1"/>
                </a:solidFill>
                <a:latin typeface="Arial" panose="020B0604020202020204" pitchFamily="34" charset="0"/>
                <a:cs typeface="Arial" panose="020B0604020202020204" pitchFamily="34" charset="0"/>
              </a:rPr>
              <a:t>2.3 Toevallen en fysieke reacties</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solidFill>
                  <a:schemeClr val="tx1"/>
                </a:solidFill>
                <a:latin typeface="Arial" panose="020B0604020202020204" pitchFamily="34" charset="0"/>
                <a:cs typeface="Arial" panose="020B0604020202020204" pitchFamily="34" charset="0"/>
              </a:rPr>
              <a:t>WCAG: ‘</a:t>
            </a:r>
            <a:r>
              <a:rPr lang="nl-NL" b="0" i="0">
                <a:solidFill>
                  <a:srgbClr val="000000"/>
                </a:solidFill>
                <a:effectLst/>
                <a:latin typeface="Arial" panose="020B0604020202020204" pitchFamily="34" charset="0"/>
              </a:rPr>
              <a:t>Ontwerp content niet op een manier waarvan bekend is dat die toevallen of fysieke reacties veroorzaakt.’</a:t>
            </a:r>
            <a:endParaRPr lang="nl-NL">
              <a:solidFill>
                <a:schemeClr val="tx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p>
          <a:p>
            <a:pPr algn="l"/>
            <a:r>
              <a:rPr lang="nl-NL">
                <a:solidFill>
                  <a:srgbClr val="000000"/>
                </a:solidFill>
                <a:effectLst/>
                <a:latin typeface="Arial" panose="020B0604020202020204" pitchFamily="34" charset="0"/>
              </a:rPr>
              <a:t>2.3.1 Drie flitsen of beneden drempelwaarde (A)</a:t>
            </a:r>
          </a:p>
          <a:p>
            <a:pPr marL="0" indent="0">
              <a:buNone/>
            </a:pPr>
            <a:endParaRPr lang="nl-NL" b="1">
              <a:solidFill>
                <a:srgbClr val="000000"/>
              </a:solidFill>
              <a:effectLst/>
              <a:latin typeface="Arial" panose="020B0604020202020204" pitchFamily="34" charset="0"/>
            </a:endParaRPr>
          </a:p>
          <a:p>
            <a:pPr marL="0" indent="0">
              <a:buNone/>
            </a:pPr>
            <a:endParaRPr lang="nl-NL"/>
          </a:p>
          <a:p>
            <a:endParaRPr lang="nl-NL"/>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0D5E0713-C4FD-41DC-8BD3-260FE3B3E2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7827666"/>
                  </p:ext>
                </p:extLst>
              </p:nvPr>
            </p:nvGraphicFramePr>
            <p:xfrm>
              <a:off x="139471" y="6285529"/>
              <a:ext cx="360000" cy="360000"/>
            </p:xfrm>
            <a:graphic>
              <a:graphicData uri="http://schemas.microsoft.com/office/powerpoint/2016/slidezoom">
                <pslz:sldZm>
                  <pslz:sldZmObj sldId="569" cId="2120792817">
                    <pslz:zmPr id="{8C56DBE5-40B1-4C32-826B-9B87151A2505}"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6" name="Diazoom 5">
                <a:extLst>
                  <a:ext uri="{FF2B5EF4-FFF2-40B4-BE49-F238E27FC236}">
                    <a16:creationId xmlns:a16="http://schemas.microsoft.com/office/drawing/2014/main" id="{0D5E0713-C4FD-41DC-8BD3-260FE3B3E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71" y="6285529"/>
                <a:ext cx="360000" cy="360000"/>
              </a:xfrm>
              <a:prstGeom prst="rect">
                <a:avLst/>
              </a:prstGeom>
              <a:ln w="3175">
                <a:noFill/>
              </a:ln>
            </p:spPr>
          </p:pic>
        </mc:Fallback>
      </mc:AlternateContent>
    </p:spTree>
    <p:extLst>
      <p:ext uri="{BB962C8B-B14F-4D97-AF65-F5344CB8AC3E}">
        <p14:creationId xmlns:p14="http://schemas.microsoft.com/office/powerpoint/2010/main" val="1469689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2</a:t>
            </a:r>
            <a:r>
              <a:rPr lang="nl-NL" sz="4000" dirty="0">
                <a:solidFill>
                  <a:schemeClr val="tx1"/>
                </a:solidFill>
              </a:rPr>
              <a:t>. Bedienbaar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2.4 </a:t>
            </a:r>
            <a:r>
              <a:rPr lang="nl-NL" sz="3100" dirty="0" err="1">
                <a:solidFill>
                  <a:schemeClr val="tx1"/>
                </a:solidFill>
                <a:latin typeface="Arial" panose="020B0604020202020204" pitchFamily="34" charset="0"/>
                <a:cs typeface="Arial" panose="020B0604020202020204" pitchFamily="34" charset="0"/>
              </a:rPr>
              <a:t>Navigeerbaar</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t>WCAG: ‘</a:t>
            </a:r>
            <a:r>
              <a:rPr lang="nl-NL" b="0" i="0">
                <a:solidFill>
                  <a:srgbClr val="000000"/>
                </a:solidFill>
                <a:effectLst/>
                <a:latin typeface="Arial" panose="020B0604020202020204" pitchFamily="34" charset="0"/>
              </a:rPr>
              <a:t>Lever manieren om gebruikers te helpen navigeren, content te vinden en te bepalen waar ze zijn.</a:t>
            </a:r>
            <a:r>
              <a:rPr lang="nl-NL"/>
              <a:t>’</a:t>
            </a:r>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p>
          <a:p>
            <a:r>
              <a:rPr lang="nl-NL">
                <a:solidFill>
                  <a:srgbClr val="000000"/>
                </a:solidFill>
                <a:effectLst/>
                <a:latin typeface="Arial" panose="020B0604020202020204" pitchFamily="34" charset="0"/>
              </a:rPr>
              <a:t>Inhoud</a:t>
            </a:r>
          </a:p>
          <a:p>
            <a:pPr lvl="1"/>
            <a:r>
              <a:rPr lang="nl-NL">
                <a:solidFill>
                  <a:srgbClr val="000000"/>
                </a:solidFill>
                <a:effectLst/>
                <a:latin typeface="Arial" panose="020B0604020202020204" pitchFamily="34" charset="0"/>
              </a:rPr>
              <a:t>2.4.2 Paginatitel (A)</a:t>
            </a:r>
          </a:p>
          <a:p>
            <a:pPr lvl="1"/>
            <a:r>
              <a:rPr lang="nl-NL">
                <a:solidFill>
                  <a:srgbClr val="000000"/>
                </a:solidFill>
                <a:effectLst/>
                <a:latin typeface="Arial" panose="020B0604020202020204" pitchFamily="34" charset="0"/>
              </a:rPr>
              <a:t>2.4.4 Linkdoel (in context) (A)</a:t>
            </a:r>
          </a:p>
          <a:p>
            <a:pPr lvl="1"/>
            <a:r>
              <a:rPr lang="nl-NL">
                <a:solidFill>
                  <a:srgbClr val="000000"/>
                </a:solidFill>
                <a:effectLst/>
                <a:latin typeface="Arial" panose="020B0604020202020204" pitchFamily="34" charset="0"/>
              </a:rPr>
              <a:t>2.4.6 Koppen en labels (AA)</a:t>
            </a:r>
          </a:p>
          <a:p>
            <a:r>
              <a:rPr lang="nl-NL">
                <a:solidFill>
                  <a:srgbClr val="000000"/>
                </a:solidFill>
              </a:rPr>
              <a:t>Functioneel / technisch</a:t>
            </a:r>
          </a:p>
          <a:p>
            <a:pPr lvl="1"/>
            <a:r>
              <a:rPr lang="nl-NL">
                <a:solidFill>
                  <a:srgbClr val="000000"/>
                </a:solidFill>
                <a:effectLst/>
                <a:latin typeface="Arial" panose="020B0604020202020204" pitchFamily="34" charset="0"/>
              </a:rPr>
              <a:t>2.4.1 Blokken omzeilen (A)</a:t>
            </a:r>
          </a:p>
          <a:p>
            <a:pPr lvl="1"/>
            <a:r>
              <a:rPr lang="nl-NL">
                <a:solidFill>
                  <a:srgbClr val="000000"/>
                </a:solidFill>
                <a:effectLst/>
                <a:latin typeface="Arial" panose="020B0604020202020204" pitchFamily="34" charset="0"/>
              </a:rPr>
              <a:t>2.4.5 Meerdere manieren (AA)</a:t>
            </a:r>
          </a:p>
          <a:p>
            <a:pPr lvl="1"/>
            <a:r>
              <a:rPr lang="nl-NL">
                <a:solidFill>
                  <a:srgbClr val="000000"/>
                </a:solidFill>
                <a:effectLst/>
                <a:latin typeface="Arial" panose="020B0604020202020204" pitchFamily="34" charset="0"/>
              </a:rPr>
              <a:t>2.4.3 Focus volgorde (A)</a:t>
            </a:r>
          </a:p>
          <a:p>
            <a:pPr lvl="1"/>
            <a:r>
              <a:rPr lang="nl-NL">
                <a:solidFill>
                  <a:srgbClr val="000000"/>
                </a:solidFill>
                <a:effectLst/>
                <a:latin typeface="Arial" panose="020B0604020202020204" pitchFamily="34" charset="0"/>
              </a:rPr>
              <a:t>2.4.7 Focus zichtbaar (AA)</a:t>
            </a:r>
          </a:p>
          <a:p>
            <a:pPr algn="l"/>
            <a:endParaRPr lang="nl-NL" b="1">
              <a:solidFill>
                <a:srgbClr val="000000"/>
              </a:solidFill>
              <a:effectLst/>
              <a:latin typeface="Arial" panose="020B0604020202020204" pitchFamily="34" charset="0"/>
            </a:endParaRPr>
          </a:p>
          <a:p>
            <a:pPr marL="0" indent="0">
              <a:buNone/>
            </a:pPr>
            <a:endParaRPr lang="nl-NL" b="1">
              <a:solidFill>
                <a:srgbClr val="000000"/>
              </a:solidFill>
              <a:effectLst/>
              <a:latin typeface="Arial" panose="020B0604020202020204" pitchFamily="34" charset="0"/>
            </a:endParaRPr>
          </a:p>
          <a:p>
            <a:pPr marL="0" indent="0">
              <a:buNone/>
            </a:pPr>
            <a:endParaRPr lang="nl-NL"/>
          </a:p>
          <a:p>
            <a:endParaRPr lang="nl-NL"/>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59B862CE-20BC-4A6B-B6FF-39076E7C26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1052873"/>
                  </p:ext>
                </p:extLst>
              </p:nvPr>
            </p:nvGraphicFramePr>
            <p:xfrm>
              <a:off x="139471" y="6285529"/>
              <a:ext cx="360000" cy="360000"/>
            </p:xfrm>
            <a:graphic>
              <a:graphicData uri="http://schemas.microsoft.com/office/powerpoint/2016/slidezoom">
                <pslz:sldZm>
                  <pslz:sldZmObj sldId="569" cId="2120792817">
                    <pslz:zmPr id="{8C56DBE5-40B1-4C32-826B-9B87151A2505}"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6" name="Diazoom 5">
                <a:extLst>
                  <a:ext uri="{FF2B5EF4-FFF2-40B4-BE49-F238E27FC236}">
                    <a16:creationId xmlns:a16="http://schemas.microsoft.com/office/drawing/2014/main" id="{59B862CE-20BC-4A6B-B6FF-39076E7C26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71" y="6285529"/>
                <a:ext cx="360000" cy="360000"/>
              </a:xfrm>
              <a:prstGeom prst="rect">
                <a:avLst/>
              </a:prstGeom>
              <a:ln w="3175">
                <a:noFill/>
              </a:ln>
            </p:spPr>
          </p:pic>
        </mc:Fallback>
      </mc:AlternateContent>
    </p:spTree>
    <p:extLst>
      <p:ext uri="{BB962C8B-B14F-4D97-AF65-F5344CB8AC3E}">
        <p14:creationId xmlns:p14="http://schemas.microsoft.com/office/powerpoint/2010/main" val="3626367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2</a:t>
            </a:r>
            <a:r>
              <a:rPr lang="nl-NL" sz="4000" dirty="0">
                <a:solidFill>
                  <a:schemeClr val="tx1"/>
                </a:solidFill>
              </a:rPr>
              <a:t>. Bedienbaar</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2.5 Input Modaliteiten</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t>WCAG: ‘</a:t>
            </a:r>
            <a:r>
              <a:rPr lang="nl-NL" b="0" i="0">
                <a:solidFill>
                  <a:srgbClr val="000000"/>
                </a:solidFill>
                <a:effectLst/>
                <a:latin typeface="Arial" panose="020B0604020202020204" pitchFamily="34" charset="0"/>
              </a:rPr>
              <a:t>Maak het eenvoudiger voor gebruikers om de functionaliteit te bedienen met andere vormen van invoer dan alleen het toetsenbord.</a:t>
            </a:r>
            <a:r>
              <a:rPr lang="nl-NL"/>
              <a:t>’</a:t>
            </a:r>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p>
          <a:p>
            <a:pPr algn="l"/>
            <a:r>
              <a:rPr lang="nl-NL"/>
              <a:t>2.5.1 Aanwijzergebaren (A)</a:t>
            </a:r>
          </a:p>
          <a:p>
            <a:r>
              <a:rPr lang="nl-NL"/>
              <a:t>2.5.2 Aanwijzerannulering (A)</a:t>
            </a:r>
          </a:p>
          <a:p>
            <a:r>
              <a:rPr lang="nl-NL"/>
              <a:t>2.5.3 Label in naam (A)</a:t>
            </a:r>
          </a:p>
          <a:p>
            <a:r>
              <a:rPr lang="nl-NL"/>
              <a:t>2.5.4 Bewegingsactivering (A)</a:t>
            </a:r>
          </a:p>
          <a:p>
            <a:pPr marL="0" indent="0">
              <a:buNone/>
            </a:pPr>
            <a:endParaRPr lang="nl-NL" b="1">
              <a:solidFill>
                <a:srgbClr val="000000"/>
              </a:solidFill>
              <a:effectLst/>
              <a:latin typeface="Arial" panose="020B0604020202020204" pitchFamily="34" charset="0"/>
            </a:endParaRPr>
          </a:p>
          <a:p>
            <a:pPr marL="0" indent="0">
              <a:buNone/>
            </a:pPr>
            <a:endParaRPr lang="nl-NL"/>
          </a:p>
          <a:p>
            <a:endParaRPr lang="nl-NL"/>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F8541F8F-2523-4934-8748-97A753B6DA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4103810"/>
                  </p:ext>
                </p:extLst>
              </p:nvPr>
            </p:nvGraphicFramePr>
            <p:xfrm>
              <a:off x="139471" y="6285529"/>
              <a:ext cx="360000" cy="360000"/>
            </p:xfrm>
            <a:graphic>
              <a:graphicData uri="http://schemas.microsoft.com/office/powerpoint/2016/slidezoom">
                <pslz:sldZm>
                  <pslz:sldZmObj sldId="569" cId="2120792817">
                    <pslz:zmPr id="{8C56DBE5-40B1-4C32-826B-9B87151A2505}"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6" name="Diazoom 5">
                <a:extLst>
                  <a:ext uri="{FF2B5EF4-FFF2-40B4-BE49-F238E27FC236}">
                    <a16:creationId xmlns:a16="http://schemas.microsoft.com/office/drawing/2014/main" id="{F8541F8F-2523-4934-8748-97A753B6DA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71" y="6285529"/>
                <a:ext cx="360000" cy="360000"/>
              </a:xfrm>
              <a:prstGeom prst="rect">
                <a:avLst/>
              </a:prstGeom>
              <a:ln w="3175">
                <a:noFill/>
              </a:ln>
            </p:spPr>
          </p:pic>
        </mc:Fallback>
      </mc:AlternateContent>
    </p:spTree>
    <p:extLst>
      <p:ext uri="{BB962C8B-B14F-4D97-AF65-F5344CB8AC3E}">
        <p14:creationId xmlns:p14="http://schemas.microsoft.com/office/powerpoint/2010/main" val="3415379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hlinkClick r:id="" action="ppaction://noaction"/>
            <a:extLst>
              <a:ext uri="{FF2B5EF4-FFF2-40B4-BE49-F238E27FC236}">
                <a16:creationId xmlns:a16="http://schemas.microsoft.com/office/drawing/2014/main" id="{5FB4B208-2E19-493F-AA5A-5161B722A979}"/>
              </a:ext>
              <a:ext uri="{C183D7F6-B498-43B3-948B-1728B52AA6E4}">
                <adec:decorative xmlns:adec="http://schemas.microsoft.com/office/drawing/2017/decorative" val="1"/>
              </a:ext>
            </a:extLst>
          </p:cNvPr>
          <p:cNvSpPr txBox="1"/>
          <p:nvPr/>
        </p:nvSpPr>
        <p:spPr>
          <a:xfrm>
            <a:off x="10281098" y="6530544"/>
            <a:ext cx="1969477" cy="338554"/>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&gt;&gt; volgende sectie</a:t>
            </a:r>
          </a:p>
        </p:txBody>
      </p:sp>
      <p:pic>
        <p:nvPicPr>
          <p:cNvPr id="4" name="Afbeelding 3" descr="Schematische visualisatie van WCAG 2.1 zoals omschreven in de notities van de dia Schema WCAG.">
            <a:extLst>
              <a:ext uri="{FF2B5EF4-FFF2-40B4-BE49-F238E27FC236}">
                <a16:creationId xmlns:a16="http://schemas.microsoft.com/office/drawing/2014/main" id="{223125CA-57E4-4F79-857C-F9EC1B3A32D7}"/>
              </a:ext>
            </a:extLst>
          </p:cNvPr>
          <p:cNvPicPr>
            <a:picLocks noChangeAspect="1"/>
          </p:cNvPicPr>
          <p:nvPr/>
        </p:nvPicPr>
        <p:blipFill>
          <a:blip r:embed="rId3"/>
          <a:stretch>
            <a:fillRect/>
          </a:stretch>
        </p:blipFill>
        <p:spPr>
          <a:xfrm>
            <a:off x="0" y="45036"/>
            <a:ext cx="12192000" cy="6767928"/>
          </a:xfrm>
          <a:prstGeom prst="rect">
            <a:avLst/>
          </a:prstGeom>
        </p:spPr>
      </p:pic>
      <p:sp>
        <p:nvSpPr>
          <p:cNvPr id="3" name="Titel 2">
            <a:extLst>
              <a:ext uri="{FF2B5EF4-FFF2-40B4-BE49-F238E27FC236}">
                <a16:creationId xmlns:a16="http://schemas.microsoft.com/office/drawing/2014/main" id="{08F8760D-8EFA-45A4-85AD-6E0ED711C1F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Schema WCAG herhaling 2</a:t>
            </a:r>
          </a:p>
        </p:txBody>
      </p:sp>
    </p:spTree>
    <p:extLst>
      <p:ext uri="{BB962C8B-B14F-4D97-AF65-F5344CB8AC3E}">
        <p14:creationId xmlns:p14="http://schemas.microsoft.com/office/powerpoint/2010/main" val="93770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r>
              <a:rPr lang="nl-NL" sz="4000">
                <a:solidFill>
                  <a:schemeClr val="tx1"/>
                </a:solidFill>
              </a:rPr>
              <a:t>3. Begrijpelijk</a:t>
            </a:r>
          </a:p>
        </p:txBody>
      </p:sp>
      <p:sp>
        <p:nvSpPr>
          <p:cNvPr id="6" name="Tijdelijke aanduiding voor tekst 5">
            <a:extLst>
              <a:ext uri="{FF2B5EF4-FFF2-40B4-BE49-F238E27FC236}">
                <a16:creationId xmlns:a16="http://schemas.microsoft.com/office/drawing/2014/main" id="{554E6602-451E-45A6-88B9-8663F5D51903}"/>
              </a:ext>
            </a:extLst>
          </p:cNvPr>
          <p:cNvSpPr>
            <a:spLocks noGrp="1"/>
          </p:cNvSpPr>
          <p:nvPr>
            <p:ph type="body" sz="quarter" idx="11"/>
          </p:nvPr>
        </p:nvSpPr>
        <p:spPr/>
        <p:txBody>
          <a:bodyPr/>
          <a:lstStyle/>
          <a:p>
            <a:r>
              <a:rPr lang="nl-NL">
                <a:solidFill>
                  <a:schemeClr val="tx1"/>
                </a:solidFill>
                <a:latin typeface="Arial" panose="020B0604020202020204" pitchFamily="34" charset="0"/>
                <a:cs typeface="Arial" panose="020B0604020202020204" pitchFamily="34" charset="0"/>
              </a:rPr>
              <a:t>WCAG: ‘</a:t>
            </a:r>
            <a:r>
              <a:rPr lang="nl-NL" b="0" i="0">
                <a:solidFill>
                  <a:srgbClr val="000000"/>
                </a:solidFill>
                <a:effectLst/>
                <a:latin typeface="Arial" panose="020B0604020202020204" pitchFamily="34" charset="0"/>
              </a:rPr>
              <a:t>Informatie en de bediening van de gebruikersinterface moeten begrijpelijk zijn.</a:t>
            </a:r>
            <a:r>
              <a:rPr lang="nl-NL">
                <a:solidFill>
                  <a:schemeClr val="tx1"/>
                </a:solidFill>
                <a:latin typeface="Arial" panose="020B0604020202020204" pitchFamily="34" charset="0"/>
                <a:cs typeface="Arial" panose="020B0604020202020204" pitchFamily="34" charset="0"/>
              </a:rPr>
              <a:t>’</a:t>
            </a:r>
          </a:p>
        </p:txBody>
      </p:sp>
      <p:sp>
        <p:nvSpPr>
          <p:cNvPr id="11" name="Tekstvak 10">
            <a:extLst>
              <a:ext uri="{FF2B5EF4-FFF2-40B4-BE49-F238E27FC236}">
                <a16:creationId xmlns:a16="http://schemas.microsoft.com/office/drawing/2014/main" id="{DC78A813-A22F-4D0D-8686-EAD038A95885}"/>
              </a:ext>
            </a:extLst>
          </p:cNvPr>
          <p:cNvSpPr txBox="1"/>
          <p:nvPr/>
        </p:nvSpPr>
        <p:spPr>
          <a:xfrm>
            <a:off x="5968938" y="336407"/>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3.1 Leesbaar</a:t>
            </a:r>
          </a:p>
        </p:txBody>
      </p:sp>
      <p:sp>
        <p:nvSpPr>
          <p:cNvPr id="12" name="Tekstvak 11">
            <a:extLst>
              <a:ext uri="{FF2B5EF4-FFF2-40B4-BE49-F238E27FC236}">
                <a16:creationId xmlns:a16="http://schemas.microsoft.com/office/drawing/2014/main" id="{F30DB629-6C92-43E2-B174-C7F3885A87A6}"/>
              </a:ext>
            </a:extLst>
          </p:cNvPr>
          <p:cNvSpPr txBox="1"/>
          <p:nvPr/>
        </p:nvSpPr>
        <p:spPr>
          <a:xfrm>
            <a:off x="5968938" y="2882230"/>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3.2 Voorspelbaar</a:t>
            </a:r>
          </a:p>
        </p:txBody>
      </p:sp>
      <p:sp>
        <p:nvSpPr>
          <p:cNvPr id="13" name="Tekstvak 12">
            <a:extLst>
              <a:ext uri="{FF2B5EF4-FFF2-40B4-BE49-F238E27FC236}">
                <a16:creationId xmlns:a16="http://schemas.microsoft.com/office/drawing/2014/main" id="{59943C14-39E6-4651-B8F1-34B3A82A0D3B}"/>
              </a:ext>
            </a:extLst>
          </p:cNvPr>
          <p:cNvSpPr txBox="1"/>
          <p:nvPr/>
        </p:nvSpPr>
        <p:spPr>
          <a:xfrm>
            <a:off x="5965022" y="5428052"/>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3.3 Assistentie bij invoer</a:t>
            </a:r>
          </a:p>
        </p:txBody>
      </p:sp>
      <mc:AlternateContent xmlns:mc="http://schemas.openxmlformats.org/markup-compatibility/2006" xmlns:psez="http://schemas.microsoft.com/office/powerpoint/2016/sectionzoom">
        <mc:Choice Requires="psez">
          <p:graphicFrame>
            <p:nvGraphicFramePr>
              <p:cNvPr id="5" name="Sectiezoom 4">
                <a:extLst>
                  <a:ext uri="{FF2B5EF4-FFF2-40B4-BE49-F238E27FC236}">
                    <a16:creationId xmlns:a16="http://schemas.microsoft.com/office/drawing/2014/main" id="{8AF821AF-6520-4056-B5DA-70E4C6FD09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4444407"/>
                  </p:ext>
                </p:extLst>
              </p:nvPr>
            </p:nvGraphicFramePr>
            <p:xfrm>
              <a:off x="11367600" y="340120"/>
              <a:ext cx="576000" cy="576000"/>
            </p:xfrm>
            <a:graphic>
              <a:graphicData uri="http://schemas.microsoft.com/office/powerpoint/2016/sectionzoom">
                <psez:sectionZm>
                  <psez:sectionZmObj sectionId="{BDC5D799-46CD-4E9A-8F11-330B22D0EB49}">
                    <psez:zmPr id="{B3EF6540-E15E-42D9-BCCE-F1E011E4442E}"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5" name="Sectiezoom 4">
                <a:hlinkClick r:id="rId5" action="ppaction://hlinksldjump"/>
                <a:extLst>
                  <a:ext uri="{FF2B5EF4-FFF2-40B4-BE49-F238E27FC236}">
                    <a16:creationId xmlns:a16="http://schemas.microsoft.com/office/drawing/2014/main" id="{8AF821AF-6520-4056-B5DA-70E4C6FD09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600" y="340120"/>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8" name="Sectiezoom 7">
                <a:extLst>
                  <a:ext uri="{FF2B5EF4-FFF2-40B4-BE49-F238E27FC236}">
                    <a16:creationId xmlns:a16="http://schemas.microsoft.com/office/drawing/2014/main" id="{884D6D89-59C0-43ED-B4AF-D6B57DF8C7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12733951"/>
                  </p:ext>
                </p:extLst>
              </p:nvPr>
            </p:nvGraphicFramePr>
            <p:xfrm>
              <a:off x="11388434" y="2877633"/>
              <a:ext cx="576000" cy="576000"/>
            </p:xfrm>
            <a:graphic>
              <a:graphicData uri="http://schemas.microsoft.com/office/powerpoint/2016/sectionzoom">
                <psez:sectionZm>
                  <psez:sectionZmObj sectionId="{97458501-A8B6-4BBC-809D-3F8A1678284C}">
                    <psez:zmPr id="{086A6541-78E7-4372-BEBD-4AB442C2153A}" imageType="cover">
                      <p166:blipFill xmlns:p166="http://schemas.microsoft.com/office/powerpoint/2016/6/main">
                        <a:blip r:embed="rId6">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8" name="Sectiezoom 7">
                <a:hlinkClick r:id="rId8" action="ppaction://hlinksldjump"/>
                <a:extLst>
                  <a:ext uri="{FF2B5EF4-FFF2-40B4-BE49-F238E27FC236}">
                    <a16:creationId xmlns:a16="http://schemas.microsoft.com/office/drawing/2014/main" id="{884D6D89-59C0-43ED-B4AF-D6B57DF8C7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8434" y="2877633"/>
                <a:ext cx="576000" cy="576000"/>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0" name="Sectiezoom 9">
                <a:extLst>
                  <a:ext uri="{FF2B5EF4-FFF2-40B4-BE49-F238E27FC236}">
                    <a16:creationId xmlns:a16="http://schemas.microsoft.com/office/drawing/2014/main" id="{1456F4C9-B919-4C57-8862-F7DD8E3B6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82810775"/>
                  </p:ext>
                </p:extLst>
              </p:nvPr>
            </p:nvGraphicFramePr>
            <p:xfrm>
              <a:off x="11364521" y="5422784"/>
              <a:ext cx="576000" cy="576000"/>
            </p:xfrm>
            <a:graphic>
              <a:graphicData uri="http://schemas.microsoft.com/office/powerpoint/2016/sectionzoom">
                <psez:sectionZm>
                  <psez:sectionZmObj sectionId="{8F709CB5-A8C4-49D8-8A41-73AA76A42CDE}">
                    <psez:zmPr id="{73BF81DA-7B07-4785-B03A-6C54A38038F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10" name="Sectiezoom 9">
                <a:hlinkClick r:id="rId9" action="ppaction://hlinksldjump"/>
                <a:extLst>
                  <a:ext uri="{FF2B5EF4-FFF2-40B4-BE49-F238E27FC236}">
                    <a16:creationId xmlns:a16="http://schemas.microsoft.com/office/drawing/2014/main" id="{1456F4C9-B919-4C57-8862-F7DD8E3B64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4521" y="5422784"/>
                <a:ext cx="576000" cy="576000"/>
              </a:xfrm>
              <a:prstGeom prst="rect">
                <a:avLst/>
              </a:prstGeom>
              <a:ln w="3175">
                <a:noFill/>
              </a:ln>
            </p:spPr>
          </p:pic>
        </mc:Fallback>
      </mc:AlternateContent>
    </p:spTree>
    <p:extLst>
      <p:ext uri="{BB962C8B-B14F-4D97-AF65-F5344CB8AC3E}">
        <p14:creationId xmlns:p14="http://schemas.microsoft.com/office/powerpoint/2010/main" val="74461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3. Begrijpelijk</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3.1 Leesbaar</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t>WCAG: ‘</a:t>
            </a:r>
            <a:r>
              <a:rPr lang="nl-NL" b="0" i="0">
                <a:solidFill>
                  <a:srgbClr val="000000"/>
                </a:solidFill>
                <a:effectLst/>
                <a:latin typeface="Arial" panose="020B0604020202020204" pitchFamily="34" charset="0"/>
              </a:rPr>
              <a:t>Maak tekstcontent leesbaar en begrijpelijk.</a:t>
            </a:r>
            <a:r>
              <a:rPr lang="nl-NL"/>
              <a:t>’</a:t>
            </a:r>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endParaRPr lang="nl-NL" b="1">
              <a:solidFill>
                <a:srgbClr val="000000"/>
              </a:solidFill>
              <a:effectLst/>
              <a:latin typeface="Arial" panose="020B0604020202020204" pitchFamily="34" charset="0"/>
            </a:endParaRPr>
          </a:p>
          <a:p>
            <a:r>
              <a:rPr lang="nl-NL">
                <a:solidFill>
                  <a:srgbClr val="000000"/>
                </a:solidFill>
                <a:effectLst/>
                <a:latin typeface="Arial" panose="020B0604020202020204" pitchFamily="34" charset="0"/>
              </a:rPr>
              <a:t>3.1.1 Taal van de pagina (A)</a:t>
            </a:r>
          </a:p>
          <a:p>
            <a:r>
              <a:rPr lang="nl-NL">
                <a:solidFill>
                  <a:srgbClr val="000000"/>
                </a:solidFill>
                <a:effectLst/>
                <a:latin typeface="Arial" panose="020B0604020202020204" pitchFamily="34" charset="0"/>
              </a:rPr>
              <a:t>3.1.2 Taal van onderdelen (AA)</a:t>
            </a:r>
          </a:p>
          <a:p>
            <a:endParaRPr lang="nl-NL"/>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51BC9395-B950-4260-8713-EA2E0611B2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57500318"/>
                  </p:ext>
                </p:extLst>
              </p:nvPr>
            </p:nvGraphicFramePr>
            <p:xfrm>
              <a:off x="139702" y="6287655"/>
              <a:ext cx="360000" cy="360000"/>
            </p:xfrm>
            <a:graphic>
              <a:graphicData uri="http://schemas.microsoft.com/office/powerpoint/2016/slidezoom">
                <pslz:sldZm>
                  <pslz:sldZmObj sldId="570" cId="74461968">
                    <pslz:zmPr id="{CC7E2192-9BAE-4EBF-96BD-A76623FAD9A6}"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5" name="Diazoom 4">
                <a:extLst>
                  <a:ext uri="{FF2B5EF4-FFF2-40B4-BE49-F238E27FC236}">
                    <a16:creationId xmlns:a16="http://schemas.microsoft.com/office/drawing/2014/main" id="{51BC9395-B950-4260-8713-EA2E0611B2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702" y="6287655"/>
                <a:ext cx="360000" cy="360000"/>
              </a:xfrm>
              <a:prstGeom prst="rect">
                <a:avLst/>
              </a:prstGeom>
              <a:ln w="3175">
                <a:noFill/>
              </a:ln>
            </p:spPr>
          </p:pic>
        </mc:Fallback>
      </mc:AlternateContent>
    </p:spTree>
    <p:extLst>
      <p:ext uri="{BB962C8B-B14F-4D97-AF65-F5344CB8AC3E}">
        <p14:creationId xmlns:p14="http://schemas.microsoft.com/office/powerpoint/2010/main" val="562591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3. Begrijpelijk</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3.2 Voorspelbaar</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t>WCAG: ‘</a:t>
            </a:r>
            <a:r>
              <a:rPr lang="nl-NL" b="0" i="0">
                <a:solidFill>
                  <a:srgbClr val="000000"/>
                </a:solidFill>
                <a:effectLst/>
                <a:latin typeface="Arial" panose="020B0604020202020204" pitchFamily="34" charset="0"/>
              </a:rPr>
              <a:t>Maak het uiterlijk en de bediening van webpagina's voorspelbaar.’</a:t>
            </a:r>
            <a:endParaRPr lang="nl-NL"/>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a:xfrm>
            <a:off x="5798099" y="123824"/>
            <a:ext cx="6144663" cy="6519491"/>
          </a:xfrm>
        </p:spPr>
        <p:txBody>
          <a:bodyPr/>
          <a:lstStyle/>
          <a:p>
            <a:pPr marL="0" indent="0">
              <a:buNone/>
            </a:pPr>
            <a:r>
              <a:rPr lang="nl-NL" b="1"/>
              <a:t>Succescriteria</a:t>
            </a:r>
            <a:endParaRPr lang="nl-NL"/>
          </a:p>
          <a:p>
            <a:r>
              <a:rPr lang="nl-NL">
                <a:solidFill>
                  <a:srgbClr val="000000"/>
                </a:solidFill>
                <a:effectLst/>
                <a:latin typeface="Arial" panose="020B0604020202020204" pitchFamily="34" charset="0"/>
              </a:rPr>
              <a:t>3.2.1 Bij focus (A)</a:t>
            </a:r>
          </a:p>
          <a:p>
            <a:r>
              <a:rPr lang="nl-NL">
                <a:solidFill>
                  <a:srgbClr val="000000"/>
                </a:solidFill>
                <a:effectLst/>
                <a:latin typeface="Arial" panose="020B0604020202020204" pitchFamily="34" charset="0"/>
              </a:rPr>
              <a:t>3.2.2 Bij input (A)</a:t>
            </a:r>
          </a:p>
          <a:p>
            <a:r>
              <a:rPr lang="nl-NL">
                <a:solidFill>
                  <a:srgbClr val="000000"/>
                </a:solidFill>
                <a:effectLst/>
                <a:latin typeface="Arial" panose="020B0604020202020204" pitchFamily="34" charset="0"/>
              </a:rPr>
              <a:t>3.2.3 Consistente navigatie (AA)</a:t>
            </a:r>
          </a:p>
          <a:p>
            <a:r>
              <a:rPr lang="nl-NL">
                <a:solidFill>
                  <a:srgbClr val="000000"/>
                </a:solidFill>
                <a:effectLst/>
                <a:latin typeface="Arial" panose="020B0604020202020204" pitchFamily="34" charset="0"/>
              </a:rPr>
              <a:t>3.2.4 Consistente identificatie (AA)</a:t>
            </a:r>
          </a:p>
          <a:p>
            <a:endParaRPr lang="nl-NL"/>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C5942380-9A57-4F2A-9865-2E817EFCC9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691224"/>
                  </p:ext>
                </p:extLst>
              </p:nvPr>
            </p:nvGraphicFramePr>
            <p:xfrm>
              <a:off x="139702" y="6287655"/>
              <a:ext cx="360000" cy="360000"/>
            </p:xfrm>
            <a:graphic>
              <a:graphicData uri="http://schemas.microsoft.com/office/powerpoint/2016/slidezoom">
                <pslz:sldZm>
                  <pslz:sldZmObj sldId="570" cId="74461968">
                    <pslz:zmPr id="{CC7E2192-9BAE-4EBF-96BD-A76623FAD9A6}"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6" name="Diazoom 5">
                <a:extLst>
                  <a:ext uri="{FF2B5EF4-FFF2-40B4-BE49-F238E27FC236}">
                    <a16:creationId xmlns:a16="http://schemas.microsoft.com/office/drawing/2014/main" id="{C5942380-9A57-4F2A-9865-2E817EFCC9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702" y="6287655"/>
                <a:ext cx="360000" cy="360000"/>
              </a:xfrm>
              <a:prstGeom prst="rect">
                <a:avLst/>
              </a:prstGeom>
              <a:ln w="3175">
                <a:noFill/>
              </a:ln>
            </p:spPr>
          </p:pic>
        </mc:Fallback>
      </mc:AlternateContent>
    </p:spTree>
    <p:extLst>
      <p:ext uri="{BB962C8B-B14F-4D97-AF65-F5344CB8AC3E}">
        <p14:creationId xmlns:p14="http://schemas.microsoft.com/office/powerpoint/2010/main" val="1416049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t>3. Begrijpelijk</a:t>
            </a:r>
            <a:br>
              <a:rPr lang="nl-NL" dirty="0">
                <a:solidFill>
                  <a:schemeClr val="tx1"/>
                </a:solidFill>
              </a:rPr>
            </a:br>
            <a:r>
              <a:rPr lang="nl-NL" sz="3100" dirty="0">
                <a:solidFill>
                  <a:schemeClr val="tx1"/>
                </a:solidFill>
                <a:latin typeface="Arial" panose="020B0604020202020204" pitchFamily="34" charset="0"/>
                <a:cs typeface="Arial" panose="020B0604020202020204" pitchFamily="34" charset="0"/>
              </a:rPr>
              <a:t>3.3 Assistentie bij invoer</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a:t>WCAG: ‘</a:t>
            </a:r>
            <a:r>
              <a:rPr lang="nl-NL" b="0" i="0">
                <a:solidFill>
                  <a:srgbClr val="000000"/>
                </a:solidFill>
                <a:effectLst/>
                <a:latin typeface="Arial" panose="020B0604020202020204" pitchFamily="34" charset="0"/>
              </a:rPr>
              <a:t>Help gebruikers om fouten te vermijden en ze te verbeteren.’</a:t>
            </a:r>
            <a:endParaRPr lang="nl-NL"/>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p>
          <a:p>
            <a:r>
              <a:rPr lang="nl-NL">
                <a:solidFill>
                  <a:srgbClr val="000000"/>
                </a:solidFill>
                <a:effectLst/>
                <a:latin typeface="Arial" panose="020B0604020202020204" pitchFamily="34" charset="0"/>
              </a:rPr>
              <a:t>3.3.1 Foutidentificatie (A)</a:t>
            </a:r>
          </a:p>
          <a:p>
            <a:r>
              <a:rPr lang="nl-NL">
                <a:solidFill>
                  <a:srgbClr val="000000"/>
                </a:solidFill>
                <a:effectLst/>
                <a:latin typeface="Arial" panose="020B0604020202020204" pitchFamily="34" charset="0"/>
              </a:rPr>
              <a:t>3.3.2 Labels of instructies (A)</a:t>
            </a:r>
          </a:p>
          <a:p>
            <a:r>
              <a:rPr lang="nl-NL">
                <a:solidFill>
                  <a:srgbClr val="000000"/>
                </a:solidFill>
                <a:effectLst/>
                <a:latin typeface="Arial" panose="020B0604020202020204" pitchFamily="34" charset="0"/>
              </a:rPr>
              <a:t>3.3.3 Foutsuggestie (AA)</a:t>
            </a:r>
          </a:p>
          <a:p>
            <a:r>
              <a:rPr lang="nl-NL">
                <a:solidFill>
                  <a:srgbClr val="000000"/>
                </a:solidFill>
                <a:effectLst/>
                <a:latin typeface="Arial" panose="020B0604020202020204" pitchFamily="34" charset="0"/>
              </a:rPr>
              <a:t>3.3.4 Foutpreventie</a:t>
            </a:r>
            <a:r>
              <a:rPr lang="nl-NL">
                <a:solidFill>
                  <a:srgbClr val="000000"/>
                </a:solidFill>
              </a:rPr>
              <a:t>; </a:t>
            </a:r>
            <a:r>
              <a:rPr lang="nl-NL">
                <a:solidFill>
                  <a:srgbClr val="000000"/>
                </a:solidFill>
                <a:effectLst/>
                <a:latin typeface="Arial" panose="020B0604020202020204" pitchFamily="34" charset="0"/>
              </a:rPr>
              <a:t>wettelijk, financieel, gegevens (AA)</a:t>
            </a:r>
          </a:p>
          <a:p>
            <a:endParaRPr lang="nl-NL"/>
          </a:p>
        </p:txBody>
      </p:sp>
      <mc:AlternateContent xmlns:mc="http://schemas.openxmlformats.org/markup-compatibility/2006" xmlns:pslz="http://schemas.microsoft.com/office/powerpoint/2016/slidezoom">
        <mc:Choice Requires="pslz">
          <p:graphicFrame>
            <p:nvGraphicFramePr>
              <p:cNvPr id="6" name="Diazoom 5">
                <a:extLst>
                  <a:ext uri="{FF2B5EF4-FFF2-40B4-BE49-F238E27FC236}">
                    <a16:creationId xmlns:a16="http://schemas.microsoft.com/office/drawing/2014/main" id="{4634934D-92C9-45CB-B64D-44D65ABFBC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8569686"/>
                  </p:ext>
                </p:extLst>
              </p:nvPr>
            </p:nvGraphicFramePr>
            <p:xfrm>
              <a:off x="139702" y="6287655"/>
              <a:ext cx="360000" cy="360000"/>
            </p:xfrm>
            <a:graphic>
              <a:graphicData uri="http://schemas.microsoft.com/office/powerpoint/2016/slidezoom">
                <pslz:sldZm>
                  <pslz:sldZmObj sldId="570" cId="74461968">
                    <pslz:zmPr id="{CC7E2192-9BAE-4EBF-96BD-A76623FAD9A6}"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6" name="Diazoom 5">
                <a:extLst>
                  <a:ext uri="{FF2B5EF4-FFF2-40B4-BE49-F238E27FC236}">
                    <a16:creationId xmlns:a16="http://schemas.microsoft.com/office/drawing/2014/main" id="{4634934D-92C9-45CB-B64D-44D65ABFBC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702" y="6287655"/>
                <a:ext cx="360000" cy="360000"/>
              </a:xfrm>
              <a:prstGeom prst="rect">
                <a:avLst/>
              </a:prstGeom>
              <a:ln w="3175">
                <a:noFill/>
              </a:ln>
            </p:spPr>
          </p:pic>
        </mc:Fallback>
      </mc:AlternateContent>
    </p:spTree>
    <p:extLst>
      <p:ext uri="{BB962C8B-B14F-4D97-AF65-F5344CB8AC3E}">
        <p14:creationId xmlns:p14="http://schemas.microsoft.com/office/powerpoint/2010/main" val="385692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0304BA-CF14-4296-B320-54F3A025ADA2}"/>
              </a:ext>
            </a:extLst>
          </p:cNvPr>
          <p:cNvSpPr>
            <a:spLocks noGrp="1"/>
          </p:cNvSpPr>
          <p:nvPr>
            <p:ph type="title"/>
          </p:nvPr>
        </p:nvSpPr>
        <p:spPr/>
        <p:txBody>
          <a:bodyPr/>
          <a:lstStyle/>
          <a:p>
            <a:r>
              <a:rPr lang="nl-NL" dirty="0"/>
              <a:t>Beeldbeschrijving</a:t>
            </a:r>
            <a:br>
              <a:rPr lang="nl-NL" dirty="0"/>
            </a:br>
            <a:r>
              <a:rPr lang="nl-NL" sz="2800" dirty="0"/>
              <a:t>Opdracht 1.1</a:t>
            </a:r>
            <a:endParaRPr lang="nl-NL" dirty="0"/>
          </a:p>
        </p:txBody>
      </p:sp>
      <p:sp>
        <p:nvSpPr>
          <p:cNvPr id="5" name="Tijdelijke aanduiding voor inhoud 4">
            <a:extLst>
              <a:ext uri="{FF2B5EF4-FFF2-40B4-BE49-F238E27FC236}">
                <a16:creationId xmlns:a16="http://schemas.microsoft.com/office/drawing/2014/main" id="{0CDB92FB-A515-451E-9033-3EFF9F3E5D02}"/>
              </a:ext>
            </a:extLst>
          </p:cNvPr>
          <p:cNvSpPr>
            <a:spLocks noGrp="1"/>
          </p:cNvSpPr>
          <p:nvPr>
            <p:ph idx="10"/>
          </p:nvPr>
        </p:nvSpPr>
        <p:spPr/>
        <p:txBody>
          <a:bodyPr/>
          <a:lstStyle/>
          <a:p>
            <a:endParaRPr lang="nl-NL" dirty="0">
              <a:latin typeface="Arial" panose="020B0604020202020204" pitchFamily="34" charset="0"/>
              <a:cs typeface="Arial" panose="020B0604020202020204" pitchFamily="34" charset="0"/>
            </a:endParaRPr>
          </a:p>
          <a:p>
            <a:pPr marL="0" indent="0">
              <a:buNone/>
            </a:pPr>
            <a:endParaRPr lang="nl-NL" dirty="0"/>
          </a:p>
          <a:p>
            <a:pPr marL="514350" indent="-514350">
              <a:buFont typeface="+mj-lt"/>
              <a:buAutoNum type="arabicPeriod"/>
            </a:pPr>
            <a:r>
              <a:rPr lang="nl-NL" dirty="0">
                <a:latin typeface="Arial" panose="020B0604020202020204" pitchFamily="34" charset="0"/>
                <a:cs typeface="Arial" panose="020B0604020202020204" pitchFamily="34" charset="0"/>
              </a:rPr>
              <a:t>Pak pen en papier</a:t>
            </a:r>
          </a:p>
          <a:p>
            <a:pPr marL="514350" indent="-514350">
              <a:buFont typeface="+mj-lt"/>
              <a:buAutoNum type="arabicPeriod"/>
            </a:pPr>
            <a:r>
              <a:rPr lang="nl-NL" dirty="0"/>
              <a:t>L</a:t>
            </a:r>
            <a:r>
              <a:rPr lang="nl-NL" dirty="0">
                <a:latin typeface="Arial" panose="020B0604020202020204" pitchFamily="34" charset="0"/>
                <a:cs typeface="Arial" panose="020B0604020202020204" pitchFamily="34" charset="0"/>
              </a:rPr>
              <a:t>uister naar de beeldbeschrijving.</a:t>
            </a:r>
          </a:p>
          <a:p>
            <a:pPr marL="514350" indent="-514350">
              <a:buFont typeface="+mj-lt"/>
              <a:buAutoNum type="arabicPeriod"/>
            </a:pPr>
            <a:r>
              <a:rPr lang="nl-NL" dirty="0">
                <a:latin typeface="Arial" panose="020B0604020202020204" pitchFamily="34" charset="0"/>
                <a:cs typeface="Arial" panose="020B0604020202020204" pitchFamily="34" charset="0"/>
              </a:rPr>
              <a:t>Maak een schets van wat er volgens jou op de beschreven afbeelding valt te zien.</a:t>
            </a:r>
            <a:endParaRPr lang="nl-NL" dirty="0"/>
          </a:p>
        </p:txBody>
      </p:sp>
    </p:spTree>
    <p:extLst>
      <p:ext uri="{BB962C8B-B14F-4D97-AF65-F5344CB8AC3E}">
        <p14:creationId xmlns:p14="http://schemas.microsoft.com/office/powerpoint/2010/main" val="39170810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hlinkClick r:id="" action="ppaction://noaction"/>
            <a:extLst>
              <a:ext uri="{FF2B5EF4-FFF2-40B4-BE49-F238E27FC236}">
                <a16:creationId xmlns:a16="http://schemas.microsoft.com/office/drawing/2014/main" id="{5FB4B208-2E19-493F-AA5A-5161B722A979}"/>
              </a:ext>
              <a:ext uri="{C183D7F6-B498-43B3-948B-1728B52AA6E4}">
                <adec:decorative xmlns:adec="http://schemas.microsoft.com/office/drawing/2017/decorative" val="1"/>
              </a:ext>
            </a:extLst>
          </p:cNvPr>
          <p:cNvSpPr txBox="1"/>
          <p:nvPr/>
        </p:nvSpPr>
        <p:spPr>
          <a:xfrm>
            <a:off x="10281098" y="6530544"/>
            <a:ext cx="1969477" cy="338554"/>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&gt;&gt; volgende sectie</a:t>
            </a:r>
          </a:p>
        </p:txBody>
      </p:sp>
      <p:pic>
        <p:nvPicPr>
          <p:cNvPr id="4" name="Afbeelding 3" descr="Schematische visualisatie van WCAG 2.1 zoals omschreven in de notities van de dia Schema WCAG.">
            <a:extLst>
              <a:ext uri="{FF2B5EF4-FFF2-40B4-BE49-F238E27FC236}">
                <a16:creationId xmlns:a16="http://schemas.microsoft.com/office/drawing/2014/main" id="{CDFC8383-3C76-4E29-A204-25C8E852FB1A}"/>
              </a:ext>
            </a:extLst>
          </p:cNvPr>
          <p:cNvPicPr>
            <a:picLocks noChangeAspect="1"/>
          </p:cNvPicPr>
          <p:nvPr/>
        </p:nvPicPr>
        <p:blipFill>
          <a:blip r:embed="rId3"/>
          <a:stretch>
            <a:fillRect/>
          </a:stretch>
        </p:blipFill>
        <p:spPr>
          <a:xfrm>
            <a:off x="0" y="45036"/>
            <a:ext cx="12192000" cy="6767928"/>
          </a:xfrm>
          <a:prstGeom prst="rect">
            <a:avLst/>
          </a:prstGeom>
        </p:spPr>
      </p:pic>
      <p:sp>
        <p:nvSpPr>
          <p:cNvPr id="3" name="Titel 2">
            <a:extLst>
              <a:ext uri="{FF2B5EF4-FFF2-40B4-BE49-F238E27FC236}">
                <a16:creationId xmlns:a16="http://schemas.microsoft.com/office/drawing/2014/main" id="{358A3F49-2FC3-41A6-B514-8CE6840880E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Schema WCAG herhaling 3</a:t>
            </a:r>
          </a:p>
        </p:txBody>
      </p:sp>
    </p:spTree>
    <p:extLst>
      <p:ext uri="{BB962C8B-B14F-4D97-AF65-F5344CB8AC3E}">
        <p14:creationId xmlns:p14="http://schemas.microsoft.com/office/powerpoint/2010/main" val="35058677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r>
              <a:rPr lang="nl-NL" sz="4000">
                <a:solidFill>
                  <a:schemeClr val="tx1"/>
                </a:solidFill>
              </a:rPr>
              <a:t>4. Robuust</a:t>
            </a:r>
          </a:p>
        </p:txBody>
      </p:sp>
      <p:sp>
        <p:nvSpPr>
          <p:cNvPr id="6" name="Tijdelijke aanduiding voor tekst 5">
            <a:extLst>
              <a:ext uri="{FF2B5EF4-FFF2-40B4-BE49-F238E27FC236}">
                <a16:creationId xmlns:a16="http://schemas.microsoft.com/office/drawing/2014/main" id="{554E6602-451E-45A6-88B9-8663F5D51903}"/>
              </a:ext>
            </a:extLst>
          </p:cNvPr>
          <p:cNvSpPr>
            <a:spLocks noGrp="1"/>
          </p:cNvSpPr>
          <p:nvPr>
            <p:ph type="body" sz="quarter" idx="11"/>
          </p:nvPr>
        </p:nvSpPr>
        <p:spPr/>
        <p:txBody>
          <a:bodyPr/>
          <a:lstStyle/>
          <a:p>
            <a:r>
              <a:rPr lang="nl-NL">
                <a:solidFill>
                  <a:schemeClr val="tx1"/>
                </a:solidFill>
                <a:latin typeface="Arial" panose="020B0604020202020204" pitchFamily="34" charset="0"/>
                <a:cs typeface="Arial" panose="020B0604020202020204" pitchFamily="34" charset="0"/>
              </a:rPr>
              <a:t>WCAG: ‘Content moet voldoende robuust zijn om betrouwbaar geïnterpreteerd te kunnen worden door een breed scala van user </a:t>
            </a:r>
            <a:r>
              <a:rPr lang="nl-NL" err="1">
                <a:solidFill>
                  <a:schemeClr val="tx1"/>
                </a:solidFill>
                <a:latin typeface="Arial" panose="020B0604020202020204" pitchFamily="34" charset="0"/>
                <a:cs typeface="Arial" panose="020B0604020202020204" pitchFamily="34" charset="0"/>
              </a:rPr>
              <a:t>agents</a:t>
            </a:r>
            <a:r>
              <a:rPr lang="nl-NL">
                <a:solidFill>
                  <a:schemeClr val="tx1"/>
                </a:solidFill>
                <a:latin typeface="Arial" panose="020B0604020202020204" pitchFamily="34" charset="0"/>
                <a:cs typeface="Arial" panose="020B0604020202020204" pitchFamily="34" charset="0"/>
              </a:rPr>
              <a:t>, met inbegrip van hulptechnologieën.’</a:t>
            </a:r>
          </a:p>
        </p:txBody>
      </p:sp>
      <p:sp>
        <p:nvSpPr>
          <p:cNvPr id="11" name="Tekstvak 10">
            <a:extLst>
              <a:ext uri="{FF2B5EF4-FFF2-40B4-BE49-F238E27FC236}">
                <a16:creationId xmlns:a16="http://schemas.microsoft.com/office/drawing/2014/main" id="{DC78A813-A22F-4D0D-8686-EAD038A95885}"/>
              </a:ext>
            </a:extLst>
          </p:cNvPr>
          <p:cNvSpPr txBox="1"/>
          <p:nvPr/>
        </p:nvSpPr>
        <p:spPr>
          <a:xfrm>
            <a:off x="5968938" y="336407"/>
            <a:ext cx="5975499" cy="584775"/>
          </a:xfrm>
          <a:prstGeom prst="rect">
            <a:avLst/>
          </a:prstGeom>
          <a:solidFill>
            <a:schemeClr val="accent5">
              <a:lumMod val="60000"/>
              <a:lumOff val="40000"/>
            </a:schemeClr>
          </a:solidFill>
          <a:ln>
            <a:solidFill>
              <a:schemeClr val="tx1"/>
            </a:solidFill>
          </a:ln>
        </p:spPr>
        <p:txBody>
          <a:bodyPr wrap="square" rtlCol="0">
            <a:spAutoFit/>
          </a:bodyPr>
          <a:lstStyle/>
          <a:p>
            <a:pPr marL="0" indent="0">
              <a:buNone/>
            </a:pPr>
            <a:r>
              <a:rPr lang="nl-NL" sz="3200">
                <a:latin typeface="Arial" panose="020B0604020202020204" pitchFamily="34" charset="0"/>
                <a:cs typeface="Arial" panose="020B0604020202020204" pitchFamily="34" charset="0"/>
              </a:rPr>
              <a:t>4.1 Compatibel</a:t>
            </a:r>
          </a:p>
        </p:txBody>
      </p:sp>
      <mc:AlternateContent xmlns:mc="http://schemas.openxmlformats.org/markup-compatibility/2006" xmlns:psez="http://schemas.microsoft.com/office/powerpoint/2016/sectionzoom">
        <mc:Choice Requires="psez">
          <p:graphicFrame>
            <p:nvGraphicFramePr>
              <p:cNvPr id="5" name="Sectiezoom 4">
                <a:extLst>
                  <a:ext uri="{FF2B5EF4-FFF2-40B4-BE49-F238E27FC236}">
                    <a16:creationId xmlns:a16="http://schemas.microsoft.com/office/drawing/2014/main" id="{3DF6F8C8-1A3D-4400-BE0E-2F3806FC8F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0730419"/>
                  </p:ext>
                </p:extLst>
              </p:nvPr>
            </p:nvGraphicFramePr>
            <p:xfrm>
              <a:off x="11380300" y="349107"/>
              <a:ext cx="576000" cy="576000"/>
            </p:xfrm>
            <a:graphic>
              <a:graphicData uri="http://schemas.microsoft.com/office/powerpoint/2016/sectionzoom">
                <psez:sectionZm>
                  <psez:sectionZmObj sectionId="{DF94432A-AF63-4C7D-A9EB-3D14C46EA050}">
                    <psez:zmPr id="{3F745F70-320D-4D3A-846F-191696C85BA4}"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576000" cy="576000"/>
                        </a:xfrm>
                        <a:prstGeom prst="rect">
                          <a:avLst/>
                        </a:prstGeom>
                        <a:ln w="3175">
                          <a:noFill/>
                        </a:ln>
                      </p166:spPr>
                    </psez:zmPr>
                  </psez:sectionZmObj>
                </psez:sectionZm>
              </a:graphicData>
            </a:graphic>
          </p:graphicFrame>
        </mc:Choice>
        <mc:Fallback xmlns="">
          <p:pic>
            <p:nvPicPr>
              <p:cNvPr id="5" name="Sectiezoom 4">
                <a:hlinkClick r:id="rId5" action="ppaction://hlinksldjump"/>
                <a:extLst>
                  <a:ext uri="{FF2B5EF4-FFF2-40B4-BE49-F238E27FC236}">
                    <a16:creationId xmlns:a16="http://schemas.microsoft.com/office/drawing/2014/main" id="{3DF6F8C8-1A3D-4400-BE0E-2F3806FC8F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80300" y="349107"/>
                <a:ext cx="576000" cy="576000"/>
              </a:xfrm>
              <a:prstGeom prst="rect">
                <a:avLst/>
              </a:prstGeom>
              <a:ln w="3175">
                <a:noFill/>
              </a:ln>
            </p:spPr>
          </p:pic>
        </mc:Fallback>
      </mc:AlternateContent>
    </p:spTree>
    <p:extLst>
      <p:ext uri="{BB962C8B-B14F-4D97-AF65-F5344CB8AC3E}">
        <p14:creationId xmlns:p14="http://schemas.microsoft.com/office/powerpoint/2010/main" val="4205667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E4BD13C-5BAF-408E-92DF-DB582CA9268C}"/>
              </a:ext>
              <a:ext uri="{C183D7F6-B498-43B3-948B-1728B52AA6E4}">
                <adec:decorative xmlns:adec="http://schemas.microsoft.com/office/drawing/2017/decorative" val="1"/>
              </a:ext>
            </a:extLst>
          </p:cNvPr>
          <p:cNvSpPr/>
          <p:nvPr/>
        </p:nvSpPr>
        <p:spPr>
          <a:xfrm>
            <a:off x="234722" y="949693"/>
            <a:ext cx="5193053" cy="576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pPr>
              <a:lnSpc>
                <a:spcPct val="120000"/>
              </a:lnSpc>
              <a:spcBef>
                <a:spcPts val="0"/>
              </a:spcBef>
              <a:spcAft>
                <a:spcPts val="1800"/>
              </a:spcAft>
            </a:pPr>
            <a:r>
              <a:rPr lang="nl-NL" sz="4000" dirty="0">
                <a:solidFill>
                  <a:schemeClr val="tx1"/>
                </a:solidFill>
              </a:rPr>
              <a:t>4. Robuust</a:t>
            </a:r>
            <a:br>
              <a:rPr lang="nl-NL" dirty="0">
                <a:solidFill>
                  <a:schemeClr val="tx1"/>
                </a:solidFill>
              </a:rPr>
            </a:br>
            <a:r>
              <a:rPr lang="nl-NL" sz="2800" dirty="0">
                <a:solidFill>
                  <a:schemeClr val="tx1"/>
                </a:solidFill>
                <a:latin typeface="Arial" panose="020B0604020202020204" pitchFamily="34" charset="0"/>
                <a:cs typeface="Arial" panose="020B0604020202020204" pitchFamily="34" charset="0"/>
              </a:rPr>
              <a:t>4.1 Compatibel</a:t>
            </a:r>
            <a:endParaRPr lang="nl-NL" sz="4000" dirty="0">
              <a:solidFill>
                <a:schemeClr val="tx1"/>
              </a:solidFill>
              <a:latin typeface="Arial" panose="020B0604020202020204" pitchFamily="34" charset="0"/>
              <a:cs typeface="Arial" panose="020B0604020202020204" pitchFamily="34" charset="0"/>
            </a:endParaRPr>
          </a:p>
        </p:txBody>
      </p:sp>
      <p:sp>
        <p:nvSpPr>
          <p:cNvPr id="31" name="Tijdelijke aanduiding voor tekst 30">
            <a:extLst>
              <a:ext uri="{FF2B5EF4-FFF2-40B4-BE49-F238E27FC236}">
                <a16:creationId xmlns:a16="http://schemas.microsoft.com/office/drawing/2014/main" id="{44FFE2BE-2CB1-4B01-B377-B880048AF7E3}"/>
              </a:ext>
            </a:extLst>
          </p:cNvPr>
          <p:cNvSpPr>
            <a:spLocks noGrp="1"/>
          </p:cNvSpPr>
          <p:nvPr>
            <p:ph type="body" sz="quarter" idx="11"/>
          </p:nvPr>
        </p:nvSpPr>
        <p:spPr/>
        <p:txBody>
          <a:bodyPr>
            <a:normAutofit/>
          </a:bodyPr>
          <a:lstStyle/>
          <a:p>
            <a:r>
              <a:rPr lang="nl-NL" b="0" i="0">
                <a:solidFill>
                  <a:srgbClr val="000000"/>
                </a:solidFill>
                <a:effectLst/>
                <a:latin typeface="Arial" panose="020B0604020202020204" pitchFamily="34" charset="0"/>
              </a:rPr>
              <a:t>WCAG: ‘Maximaliseer compatibiliteit met huidige en toekomstige user </a:t>
            </a:r>
            <a:r>
              <a:rPr lang="nl-NL" b="0" i="0" err="1">
                <a:solidFill>
                  <a:srgbClr val="000000"/>
                </a:solidFill>
                <a:effectLst/>
                <a:latin typeface="Arial" panose="020B0604020202020204" pitchFamily="34" charset="0"/>
              </a:rPr>
              <a:t>agents</a:t>
            </a:r>
            <a:r>
              <a:rPr lang="nl-NL" b="0" i="0">
                <a:solidFill>
                  <a:srgbClr val="000000"/>
                </a:solidFill>
                <a:effectLst/>
                <a:latin typeface="Arial" panose="020B0604020202020204" pitchFamily="34" charset="0"/>
              </a:rPr>
              <a:t>, met inbegrip van hulptechnologieën.’</a:t>
            </a:r>
            <a:endParaRPr lang="nl-NL"/>
          </a:p>
        </p:txBody>
      </p:sp>
      <p:sp>
        <p:nvSpPr>
          <p:cNvPr id="3" name="Tijdelijke aanduiding voor inhoud 2">
            <a:extLst>
              <a:ext uri="{FF2B5EF4-FFF2-40B4-BE49-F238E27FC236}">
                <a16:creationId xmlns:a16="http://schemas.microsoft.com/office/drawing/2014/main" id="{DA3C3E03-E6C3-4C22-9082-E3BE7DE80897}"/>
              </a:ext>
            </a:extLst>
          </p:cNvPr>
          <p:cNvSpPr>
            <a:spLocks noGrp="1"/>
          </p:cNvSpPr>
          <p:nvPr>
            <p:ph idx="10"/>
          </p:nvPr>
        </p:nvSpPr>
        <p:spPr/>
        <p:txBody>
          <a:bodyPr/>
          <a:lstStyle/>
          <a:p>
            <a:pPr marL="0" indent="0">
              <a:buNone/>
            </a:pPr>
            <a:r>
              <a:rPr lang="nl-NL" b="1"/>
              <a:t>Succescriteria</a:t>
            </a:r>
          </a:p>
          <a:p>
            <a:r>
              <a:rPr lang="nl-NL"/>
              <a:t>4.1.1 Parsen (A)</a:t>
            </a:r>
          </a:p>
          <a:p>
            <a:r>
              <a:rPr lang="nl-NL"/>
              <a:t>4.1.2 Naam, rol, waarde (A)</a:t>
            </a:r>
          </a:p>
          <a:p>
            <a:r>
              <a:rPr lang="nl-NL"/>
              <a:t>4.1.3 Statusberichten (AA)</a:t>
            </a:r>
          </a:p>
        </p:txBody>
      </p:sp>
      <mc:AlternateContent xmlns:mc="http://schemas.openxmlformats.org/markup-compatibility/2006" xmlns:pslz="http://schemas.microsoft.com/office/powerpoint/2016/slidezoom">
        <mc:Choice Requires="pslz">
          <p:graphicFrame>
            <p:nvGraphicFramePr>
              <p:cNvPr id="5" name="Diazoom 4">
                <a:extLst>
                  <a:ext uri="{FF2B5EF4-FFF2-40B4-BE49-F238E27FC236}">
                    <a16:creationId xmlns:a16="http://schemas.microsoft.com/office/drawing/2014/main" id="{67EF9643-E1CD-4833-865C-6259B9CC97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9624259"/>
                  </p:ext>
                </p:extLst>
              </p:nvPr>
            </p:nvGraphicFramePr>
            <p:xfrm>
              <a:off x="144233" y="6292841"/>
              <a:ext cx="360000" cy="360000"/>
            </p:xfrm>
            <a:graphic>
              <a:graphicData uri="http://schemas.microsoft.com/office/powerpoint/2016/slidezoom">
                <pslz:sldZm>
                  <pslz:sldZmObj sldId="571" cId="4205667334">
                    <pslz:zmPr id="{07DEFE5E-93EA-4E20-A41F-2FA6BE6CCCC6}" returnToParent="0" imageType="cover">
                      <p166:blipFill xmlns:p166="http://schemas.microsoft.com/office/powerpoint/2016/6/main">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166:blipFill>
                      <p166:spPr xmlns:p166="http://schemas.microsoft.com/office/powerpoint/2016/6/main">
                        <a:xfrm>
                          <a:off x="0" y="0"/>
                          <a:ext cx="360000" cy="360000"/>
                        </a:xfrm>
                        <a:prstGeom prst="rect">
                          <a:avLst/>
                        </a:prstGeom>
                        <a:ln w="3175">
                          <a:noFill/>
                        </a:ln>
                      </p166:spPr>
                    </pslz:zmPr>
                  </pslz:sldZmObj>
                </pslz:sldZm>
              </a:graphicData>
            </a:graphic>
          </p:graphicFrame>
        </mc:Choice>
        <mc:Fallback xmlns="">
          <p:pic>
            <p:nvPicPr>
              <p:cNvPr id="5" name="Diazoom 4">
                <a:extLst>
                  <a:ext uri="{FF2B5EF4-FFF2-40B4-BE49-F238E27FC236}">
                    <a16:creationId xmlns:a16="http://schemas.microsoft.com/office/drawing/2014/main" id="{67EF9643-E1CD-4833-865C-6259B9CC97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233" y="6292841"/>
                <a:ext cx="360000" cy="360000"/>
              </a:xfrm>
              <a:prstGeom prst="rect">
                <a:avLst/>
              </a:prstGeom>
              <a:ln w="3175">
                <a:noFill/>
              </a:ln>
            </p:spPr>
          </p:pic>
        </mc:Fallback>
      </mc:AlternateContent>
    </p:spTree>
    <p:extLst>
      <p:ext uri="{BB962C8B-B14F-4D97-AF65-F5344CB8AC3E}">
        <p14:creationId xmlns:p14="http://schemas.microsoft.com/office/powerpoint/2010/main" val="4140369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hlinkClick r:id="" action="ppaction://noaction"/>
            <a:extLst>
              <a:ext uri="{FF2B5EF4-FFF2-40B4-BE49-F238E27FC236}">
                <a16:creationId xmlns:a16="http://schemas.microsoft.com/office/drawing/2014/main" id="{5FB4B208-2E19-493F-AA5A-5161B722A979}"/>
              </a:ext>
              <a:ext uri="{C183D7F6-B498-43B3-948B-1728B52AA6E4}">
                <adec:decorative xmlns:adec="http://schemas.microsoft.com/office/drawing/2017/decorative" val="1"/>
              </a:ext>
            </a:extLst>
          </p:cNvPr>
          <p:cNvSpPr txBox="1"/>
          <p:nvPr/>
        </p:nvSpPr>
        <p:spPr>
          <a:xfrm>
            <a:off x="10281098" y="6530544"/>
            <a:ext cx="1969477" cy="338554"/>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&gt;&gt; volgende sectie</a:t>
            </a:r>
          </a:p>
        </p:txBody>
      </p:sp>
      <p:pic>
        <p:nvPicPr>
          <p:cNvPr id="4" name="Afbeelding 3" descr="Schematische visualisatie van WCAG 2.1 zoals omschreven in de notities van de dia Schema WCAG.">
            <a:extLst>
              <a:ext uri="{FF2B5EF4-FFF2-40B4-BE49-F238E27FC236}">
                <a16:creationId xmlns:a16="http://schemas.microsoft.com/office/drawing/2014/main" id="{5A68B2CA-EC0D-4FD2-B8D2-4F75F1FF92D5}"/>
              </a:ext>
            </a:extLst>
          </p:cNvPr>
          <p:cNvPicPr>
            <a:picLocks noChangeAspect="1"/>
          </p:cNvPicPr>
          <p:nvPr/>
        </p:nvPicPr>
        <p:blipFill>
          <a:blip r:embed="rId3"/>
          <a:stretch>
            <a:fillRect/>
          </a:stretch>
        </p:blipFill>
        <p:spPr>
          <a:xfrm>
            <a:off x="0" y="45036"/>
            <a:ext cx="12192000" cy="6767928"/>
          </a:xfrm>
          <a:prstGeom prst="rect">
            <a:avLst/>
          </a:prstGeom>
        </p:spPr>
      </p:pic>
      <p:sp>
        <p:nvSpPr>
          <p:cNvPr id="3" name="Titel 2">
            <a:extLst>
              <a:ext uri="{FF2B5EF4-FFF2-40B4-BE49-F238E27FC236}">
                <a16:creationId xmlns:a16="http://schemas.microsoft.com/office/drawing/2014/main" id="{F3CC4FD5-1994-4154-8389-CCD4A0073FD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Schema WCAG herhaling 4</a:t>
            </a:r>
          </a:p>
        </p:txBody>
      </p:sp>
    </p:spTree>
    <p:extLst>
      <p:ext uri="{BB962C8B-B14F-4D97-AF65-F5344CB8AC3E}">
        <p14:creationId xmlns:p14="http://schemas.microsoft.com/office/powerpoint/2010/main" val="4751071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AB04E-B35B-423F-9AEC-225C7094BC58}"/>
              </a:ext>
            </a:extLst>
          </p:cNvPr>
          <p:cNvSpPr>
            <a:spLocks noGrp="1"/>
          </p:cNvSpPr>
          <p:nvPr>
            <p:ph type="title"/>
          </p:nvPr>
        </p:nvSpPr>
        <p:spPr/>
        <p:txBody>
          <a:bodyPr/>
          <a:lstStyle/>
          <a:p>
            <a:r>
              <a:rPr lang="nl-NL"/>
              <a:t>WCAG 2.2</a:t>
            </a:r>
            <a:br>
              <a:rPr lang="nl-NL"/>
            </a:br>
            <a:r>
              <a:rPr lang="nl-NL" sz="2800"/>
              <a:t>Wat verandert er?</a:t>
            </a:r>
          </a:p>
        </p:txBody>
      </p:sp>
      <p:sp>
        <p:nvSpPr>
          <p:cNvPr id="4" name="Tijdelijke aanduiding voor inhoud 3">
            <a:extLst>
              <a:ext uri="{FF2B5EF4-FFF2-40B4-BE49-F238E27FC236}">
                <a16:creationId xmlns:a16="http://schemas.microsoft.com/office/drawing/2014/main" id="{CE39339E-C458-461D-8707-AB2B680E62CE}"/>
              </a:ext>
              <a:ext uri="{C183D7F6-B498-43B3-948B-1728B52AA6E4}">
                <adec:decorative xmlns:adec="http://schemas.microsoft.com/office/drawing/2017/decorative" val="0"/>
              </a:ext>
            </a:extLst>
          </p:cNvPr>
          <p:cNvSpPr>
            <a:spLocks noGrp="1"/>
          </p:cNvSpPr>
          <p:nvPr>
            <p:ph idx="10"/>
          </p:nvPr>
        </p:nvSpPr>
        <p:spPr>
          <a:xfrm>
            <a:off x="6121842" y="214684"/>
            <a:ext cx="6070158" cy="6345141"/>
          </a:xfrm>
        </p:spPr>
        <p:txBody>
          <a:bodyPr>
            <a:normAutofit/>
          </a:bodyPr>
          <a:lstStyle/>
          <a:p>
            <a:pPr marL="0" indent="0">
              <a:buNone/>
            </a:pPr>
            <a:r>
              <a:rPr lang="nl-NL" b="1" dirty="0">
                <a:latin typeface="Arial" panose="020B0604020202020204" pitchFamily="34" charset="0"/>
                <a:cs typeface="Arial" panose="020B0604020202020204" pitchFamily="34" charset="0"/>
              </a:rPr>
              <a:t>WCAG 2.2</a:t>
            </a:r>
          </a:p>
          <a:p>
            <a:pPr marL="0" indent="0">
              <a:buNone/>
            </a:pPr>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Ingang juni 2022 (waarschijnlijk)</a:t>
            </a:r>
          </a:p>
          <a:p>
            <a:endParaRPr lang="nl-NL" dirty="0"/>
          </a:p>
          <a:p>
            <a:pPr marL="0" indent="0">
              <a:buNone/>
            </a:pPr>
            <a:r>
              <a:rPr lang="nl-NL" dirty="0">
                <a:latin typeface="Arial" panose="020B0604020202020204" pitchFamily="34" charset="0"/>
                <a:cs typeface="Arial" panose="020B0604020202020204" pitchFamily="34" charset="0"/>
              </a:rPr>
              <a:t>Gelijk aan WCAG 2.1</a:t>
            </a:r>
          </a:p>
          <a:p>
            <a:pPr marL="0" indent="0">
              <a:buNone/>
            </a:pPr>
            <a:endParaRPr lang="nl-NL" dirty="0"/>
          </a:p>
          <a:p>
            <a:pPr marL="0" indent="0">
              <a:buNone/>
            </a:pPr>
            <a:r>
              <a:rPr lang="nl-NL" dirty="0"/>
              <a:t>Aanpassing</a:t>
            </a:r>
          </a:p>
          <a:p>
            <a:pPr lvl="1"/>
            <a:r>
              <a:rPr lang="nl-NL" dirty="0"/>
              <a:t>2.4.7 Focus zichtbaar was AA wordt A</a:t>
            </a:r>
          </a:p>
          <a:p>
            <a:pPr marL="0" indent="0">
              <a:buNone/>
            </a:pPr>
            <a:r>
              <a:rPr lang="nl-NL" dirty="0"/>
              <a:t>Nieuwe criteria</a:t>
            </a:r>
          </a:p>
          <a:p>
            <a:pPr lvl="1"/>
            <a:r>
              <a:rPr lang="nl-NL" dirty="0"/>
              <a:t>Begrijpelijk (4)</a:t>
            </a:r>
          </a:p>
          <a:p>
            <a:pPr lvl="1"/>
            <a:r>
              <a:rPr lang="nl-NL" dirty="0"/>
              <a:t>Bedienbaar (5)</a:t>
            </a:r>
          </a:p>
          <a:p>
            <a:pPr lvl="1"/>
            <a:r>
              <a:rPr lang="nl-NL" dirty="0"/>
              <a:t>N.B. </a:t>
            </a:r>
            <a:r>
              <a:rPr lang="en-US" dirty="0"/>
              <a:t>2.4.13 Page Break Navigation (A)</a:t>
            </a:r>
          </a:p>
          <a:p>
            <a:pPr marL="0" indent="0">
              <a:buNone/>
            </a:pPr>
            <a:endParaRPr lang="nl-NL" dirty="0"/>
          </a:p>
          <a:p>
            <a:endParaRPr lang="nl-NL" dirty="0"/>
          </a:p>
        </p:txBody>
      </p:sp>
    </p:spTree>
    <p:extLst>
      <p:ext uri="{BB962C8B-B14F-4D97-AF65-F5344CB8AC3E}">
        <p14:creationId xmlns:p14="http://schemas.microsoft.com/office/powerpoint/2010/main" val="1646271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9AEF2E-8A86-43EA-B4E3-0E3F02B7653E}"/>
              </a:ext>
            </a:extLst>
          </p:cNvPr>
          <p:cNvSpPr>
            <a:spLocks noGrp="1"/>
          </p:cNvSpPr>
          <p:nvPr>
            <p:ph type="title"/>
          </p:nvPr>
        </p:nvSpPr>
        <p:spPr/>
        <p:txBody>
          <a:bodyPr/>
          <a:lstStyle/>
          <a:p>
            <a:r>
              <a:rPr lang="nl-NL"/>
              <a:t>EPUB Accessibility 1.0</a:t>
            </a:r>
          </a:p>
        </p:txBody>
      </p:sp>
      <p:sp>
        <p:nvSpPr>
          <p:cNvPr id="3" name="Tijdelijke aanduiding voor tekst 2">
            <a:extLst>
              <a:ext uri="{FF2B5EF4-FFF2-40B4-BE49-F238E27FC236}">
                <a16:creationId xmlns:a16="http://schemas.microsoft.com/office/drawing/2014/main" id="{CE8AC12F-0120-4BFC-90A7-4046495A2C05}"/>
              </a:ext>
            </a:extLst>
          </p:cNvPr>
          <p:cNvSpPr>
            <a:spLocks noGrp="1"/>
          </p:cNvSpPr>
          <p:nvPr>
            <p:ph type="body" sz="quarter" idx="11"/>
          </p:nvPr>
        </p:nvSpPr>
        <p:spPr/>
        <p:txBody>
          <a:bodyPr/>
          <a:lstStyle/>
          <a:p>
            <a:r>
              <a:rPr lang="nl-NL"/>
              <a:t>Hoe zat het ook alweer met principes, richtlijnen en criteria?</a:t>
            </a:r>
          </a:p>
          <a:p>
            <a:endParaRPr lang="nl-NL"/>
          </a:p>
        </p:txBody>
      </p:sp>
      <p:sp>
        <p:nvSpPr>
          <p:cNvPr id="2" name="Tijdelijke aanduiding voor inhoud 1">
            <a:extLst>
              <a:ext uri="{FF2B5EF4-FFF2-40B4-BE49-F238E27FC236}">
                <a16:creationId xmlns:a16="http://schemas.microsoft.com/office/drawing/2014/main" id="{5BB6BCA1-888F-40F0-BA27-FBBA64B2C0B9}"/>
              </a:ext>
            </a:extLst>
          </p:cNvPr>
          <p:cNvSpPr>
            <a:spLocks noGrp="1"/>
          </p:cNvSpPr>
          <p:nvPr>
            <p:ph idx="10"/>
          </p:nvPr>
        </p:nvSpPr>
        <p:spPr/>
        <p:txBody>
          <a:bodyPr>
            <a:normAutofit fontScale="77500" lnSpcReduction="20000"/>
          </a:bodyPr>
          <a:lstStyle/>
          <a:p>
            <a:pPr marL="0" indent="0">
              <a:buNone/>
            </a:pPr>
            <a:r>
              <a:rPr lang="nl-NL" sz="5200" b="1" dirty="0"/>
              <a:t>Eisen in vogelvlucht</a:t>
            </a:r>
          </a:p>
          <a:p>
            <a:pPr marL="0" indent="0">
              <a:buNone/>
            </a:pPr>
            <a:endParaRPr lang="nl-NL" b="1" dirty="0"/>
          </a:p>
          <a:p>
            <a:r>
              <a:rPr lang="nl-NL" b="1" dirty="0"/>
              <a:t>Vindbaarheid </a:t>
            </a:r>
            <a:r>
              <a:rPr lang="nl-NL" dirty="0"/>
              <a:t>(</a:t>
            </a:r>
            <a:r>
              <a:rPr lang="nl-NL" dirty="0" err="1"/>
              <a:t>discovery</a:t>
            </a:r>
            <a:r>
              <a:rPr lang="nl-NL" dirty="0"/>
              <a:t>)</a:t>
            </a:r>
          </a:p>
          <a:p>
            <a:pPr lvl="1"/>
            <a:r>
              <a:rPr lang="nl-NL" sz="2800" dirty="0"/>
              <a:t>toegankelijkheidsmetadata toevoegen </a:t>
            </a:r>
          </a:p>
          <a:p>
            <a:pPr lvl="1"/>
            <a:r>
              <a:rPr lang="nl-NL" sz="2800" dirty="0"/>
              <a:t>in apart bestand invoegen</a:t>
            </a:r>
          </a:p>
          <a:p>
            <a:r>
              <a:rPr lang="nl-NL" b="1" dirty="0"/>
              <a:t>Toegankelijkheid </a:t>
            </a:r>
            <a:r>
              <a:rPr lang="nl-NL" dirty="0"/>
              <a:t>(</a:t>
            </a:r>
            <a:r>
              <a:rPr lang="nl-NL" dirty="0" err="1"/>
              <a:t>accessible</a:t>
            </a:r>
            <a:r>
              <a:rPr lang="nl-NL" dirty="0"/>
              <a:t>)</a:t>
            </a:r>
          </a:p>
          <a:p>
            <a:pPr lvl="1"/>
            <a:r>
              <a:rPr lang="nl-NL" sz="2800" dirty="0"/>
              <a:t>aan WCAG voldoen </a:t>
            </a:r>
          </a:p>
          <a:p>
            <a:pPr lvl="1"/>
            <a:r>
              <a:rPr lang="nl-NL" sz="2800" dirty="0"/>
              <a:t>dit rapporteren in metadata</a:t>
            </a:r>
          </a:p>
          <a:p>
            <a:pPr lvl="1"/>
            <a:r>
              <a:rPr lang="nl-NL" sz="2800" dirty="0"/>
              <a:t>paginanavigatie</a:t>
            </a:r>
          </a:p>
          <a:p>
            <a:pPr lvl="1"/>
            <a:r>
              <a:rPr lang="nl-NL" sz="2800" dirty="0"/>
              <a:t>tekst/audio synchronisatie</a:t>
            </a:r>
          </a:p>
          <a:p>
            <a:r>
              <a:rPr lang="nl-NL" b="1" dirty="0"/>
              <a:t>Verrijkingen </a:t>
            </a:r>
            <a:r>
              <a:rPr lang="nl-NL" dirty="0"/>
              <a:t>(</a:t>
            </a:r>
            <a:r>
              <a:rPr lang="nl-NL" dirty="0" err="1"/>
              <a:t>optimized</a:t>
            </a:r>
            <a:r>
              <a:rPr lang="nl-NL" dirty="0"/>
              <a:t>)</a:t>
            </a:r>
          </a:p>
          <a:p>
            <a:pPr lvl="1"/>
            <a:r>
              <a:rPr lang="nl-NL" sz="2800" dirty="0"/>
              <a:t>verrijkingen toepassen </a:t>
            </a:r>
          </a:p>
          <a:p>
            <a:pPr lvl="1"/>
            <a:r>
              <a:rPr lang="nl-NL" sz="2800" dirty="0"/>
              <a:t>dit rapporteren in metadata</a:t>
            </a:r>
          </a:p>
          <a:p>
            <a:pPr lvl="1"/>
            <a:r>
              <a:rPr lang="nl-NL" sz="2800" dirty="0"/>
              <a:t>o.a. kunnen aanpassen van de tekstweergave, </a:t>
            </a:r>
            <a:r>
              <a:rPr lang="nl-NL" sz="2800" dirty="0" err="1"/>
              <a:t>MathML</a:t>
            </a:r>
            <a:endParaRPr lang="nl-NL" sz="2800" dirty="0"/>
          </a:p>
          <a:p>
            <a:r>
              <a:rPr lang="nl-NL" b="1" dirty="0"/>
              <a:t>Distributie </a:t>
            </a:r>
            <a:r>
              <a:rPr lang="nl-NL" dirty="0"/>
              <a:t>(</a:t>
            </a:r>
            <a:r>
              <a:rPr lang="nl-NL" dirty="0" err="1"/>
              <a:t>distribution</a:t>
            </a:r>
            <a:r>
              <a:rPr lang="nl-NL" dirty="0"/>
              <a:t>)</a:t>
            </a:r>
            <a:endParaRPr lang="nl-NL" b="1" dirty="0"/>
          </a:p>
          <a:p>
            <a:pPr lvl="1"/>
            <a:r>
              <a:rPr lang="nl-NL" sz="2800" dirty="0"/>
              <a:t>DRM niet functies laten blokkeren</a:t>
            </a:r>
          </a:p>
          <a:p>
            <a:pPr lvl="1"/>
            <a:r>
              <a:rPr lang="nl-NL" sz="2800" dirty="0"/>
              <a:t>ONIX toegankelijkheidsmetadata meeleveren</a:t>
            </a:r>
          </a:p>
        </p:txBody>
      </p:sp>
    </p:spTree>
    <p:extLst>
      <p:ext uri="{BB962C8B-B14F-4D97-AF65-F5344CB8AC3E}">
        <p14:creationId xmlns:p14="http://schemas.microsoft.com/office/powerpoint/2010/main" val="30786467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E6DCAF-EF19-4280-8855-F93E063F56CD}"/>
              </a:ext>
            </a:extLst>
          </p:cNvPr>
          <p:cNvSpPr>
            <a:spLocks noGrp="1"/>
          </p:cNvSpPr>
          <p:nvPr>
            <p:ph type="title"/>
          </p:nvPr>
        </p:nvSpPr>
        <p:spPr/>
        <p:txBody>
          <a:bodyPr>
            <a:normAutofit/>
          </a:bodyPr>
          <a:lstStyle/>
          <a:p>
            <a:r>
              <a:rPr lang="nl-NL" dirty="0"/>
              <a:t>Richtlijnen in de organisatie</a:t>
            </a:r>
            <a:br>
              <a:rPr lang="nl-NL" sz="4000" dirty="0"/>
            </a:br>
            <a:r>
              <a:rPr lang="nl-NL" sz="2800" dirty="0"/>
              <a:t>opdracht</a:t>
            </a:r>
            <a:endParaRPr lang="nl-NL" sz="4000" dirty="0"/>
          </a:p>
        </p:txBody>
      </p:sp>
      <p:pic>
        <p:nvPicPr>
          <p:cNvPr id="6" name="Tijdelijke aanduiding voor inhoud 5">
            <a:extLst>
              <a:ext uri="{FF2B5EF4-FFF2-40B4-BE49-F238E27FC236}">
                <a16:creationId xmlns:a16="http://schemas.microsoft.com/office/drawing/2014/main" id="{1A6D3C61-C2CA-40A1-B7CE-CF72C2A902B8}"/>
              </a:ext>
              <a:ext uri="{C183D7F6-B498-43B3-948B-1728B52AA6E4}">
                <adec:decorative xmlns:adec="http://schemas.microsoft.com/office/drawing/2017/decorative" val="1"/>
              </a:ext>
            </a:extLst>
          </p:cNvPr>
          <p:cNvPicPr>
            <a:picLocks noGrp="1" noChangeAspect="1"/>
          </p:cNvPicPr>
          <p:nvPr>
            <p:ph idx="10"/>
          </p:nvPr>
        </p:nvPicPr>
        <p:blipFill rotWithShape="1">
          <a:blip r:embed="rId3">
            <a:extLst>
              <a:ext uri="{28A0092B-C50C-407E-A947-70E740481C1C}">
                <a14:useLocalDpi xmlns:a14="http://schemas.microsoft.com/office/drawing/2010/main" val="0"/>
              </a:ext>
            </a:extLst>
          </a:blip>
          <a:srcRect l="8568" r="7648" b="-2"/>
          <a:stretch/>
        </p:blipFill>
        <p:spPr>
          <a:xfrm>
            <a:off x="6121400" y="545564"/>
            <a:ext cx="5821363" cy="568273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88156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615229-3422-4B9F-AA12-30F5021C4200}"/>
              </a:ext>
            </a:extLst>
          </p:cNvPr>
          <p:cNvSpPr>
            <a:spLocks noGrp="1"/>
          </p:cNvSpPr>
          <p:nvPr>
            <p:ph type="title"/>
          </p:nvPr>
        </p:nvSpPr>
        <p:spPr/>
        <p:txBody>
          <a:bodyPr/>
          <a:lstStyle/>
          <a:p>
            <a:r>
              <a:rPr lang="nl-NL"/>
              <a:t>Richtlijnen in de organisatie</a:t>
            </a:r>
          </a:p>
        </p:txBody>
      </p:sp>
      <p:sp>
        <p:nvSpPr>
          <p:cNvPr id="3" name="Tijdelijke aanduiding voor tekst 2">
            <a:extLst>
              <a:ext uri="{FF2B5EF4-FFF2-40B4-BE49-F238E27FC236}">
                <a16:creationId xmlns:a16="http://schemas.microsoft.com/office/drawing/2014/main" id="{B0A73001-C514-459B-80B8-FB76937527EB}"/>
              </a:ext>
            </a:extLst>
          </p:cNvPr>
          <p:cNvSpPr>
            <a:spLocks noGrp="1"/>
          </p:cNvSpPr>
          <p:nvPr>
            <p:ph type="body" sz="quarter" idx="11"/>
          </p:nvPr>
        </p:nvSpPr>
        <p:spPr/>
        <p:txBody>
          <a:bodyPr/>
          <a:lstStyle/>
          <a:p>
            <a:endParaRPr lang="nl-NL" dirty="0"/>
          </a:p>
          <a:p>
            <a:endParaRPr lang="nl-NL" dirty="0"/>
          </a:p>
          <a:p>
            <a:endParaRPr lang="nl-NL" dirty="0"/>
          </a:p>
          <a:p>
            <a:r>
              <a:rPr lang="nl-NL" dirty="0"/>
              <a:t>Casus: tekstalternatieven</a:t>
            </a:r>
          </a:p>
        </p:txBody>
      </p:sp>
      <p:sp>
        <p:nvSpPr>
          <p:cNvPr id="5" name="Tijdelijke aanduiding voor inhoud 4">
            <a:extLst>
              <a:ext uri="{FF2B5EF4-FFF2-40B4-BE49-F238E27FC236}">
                <a16:creationId xmlns:a16="http://schemas.microsoft.com/office/drawing/2014/main" id="{68C4FC6A-0E06-468F-BE24-80BDA50C2844}"/>
              </a:ext>
            </a:extLst>
          </p:cNvPr>
          <p:cNvSpPr>
            <a:spLocks noGrp="1"/>
          </p:cNvSpPr>
          <p:nvPr>
            <p:ph idx="10"/>
          </p:nvPr>
        </p:nvSpPr>
        <p:spPr>
          <a:xfrm>
            <a:off x="6121842" y="228125"/>
            <a:ext cx="5820354" cy="6345141"/>
          </a:xfrm>
        </p:spPr>
        <p:txBody>
          <a:bodyPr>
            <a:normAutofit/>
          </a:bodyPr>
          <a:lstStyle/>
          <a:p>
            <a:pPr marL="0" indent="0">
              <a:buNone/>
            </a:pPr>
            <a:endParaRPr lang="nl-NL" dirty="0"/>
          </a:p>
          <a:p>
            <a:pPr marL="0" indent="0">
              <a:buNone/>
            </a:pPr>
            <a:r>
              <a:rPr lang="nl-NL" dirty="0"/>
              <a:t>Je doel is toegankelijk publiceren aan de bron in je website, app, e-book, nieuwsbrief etc.</a:t>
            </a:r>
          </a:p>
          <a:p>
            <a:pPr marL="0" indent="0">
              <a:buNone/>
            </a:pPr>
            <a:endParaRPr lang="nl-NL" dirty="0"/>
          </a:p>
          <a:p>
            <a:pPr marL="514350" indent="-514350">
              <a:buFont typeface="+mj-lt"/>
              <a:buAutoNum type="arabicPeriod"/>
            </a:pPr>
            <a:r>
              <a:rPr lang="nl-NL" dirty="0"/>
              <a:t>Waar ligt in jouw organisatie de verantwoordelijkheid voor tekstalternatieven? </a:t>
            </a:r>
          </a:p>
          <a:p>
            <a:pPr lvl="2"/>
            <a:r>
              <a:rPr lang="nl-NL" dirty="0">
                <a:latin typeface="Arial" panose="020B0604020202020204" pitchFamily="34" charset="0"/>
                <a:cs typeface="Arial" panose="020B0604020202020204" pitchFamily="34" charset="0"/>
              </a:rPr>
              <a:t>content creatie</a:t>
            </a:r>
          </a:p>
          <a:p>
            <a:pPr lvl="2"/>
            <a:r>
              <a:rPr lang="nl-NL" dirty="0">
                <a:latin typeface="Arial" panose="020B0604020202020204" pitchFamily="34" charset="0"/>
                <a:cs typeface="Arial" panose="020B0604020202020204" pitchFamily="34" charset="0"/>
              </a:rPr>
              <a:t>visuele vormgeving</a:t>
            </a:r>
          </a:p>
          <a:p>
            <a:pPr lvl="2"/>
            <a:r>
              <a:rPr lang="nl-NL" dirty="0">
                <a:latin typeface="Arial" panose="020B0604020202020204" pitchFamily="34" charset="0"/>
                <a:cs typeface="Arial" panose="020B0604020202020204" pitchFamily="34" charset="0"/>
              </a:rPr>
              <a:t>functionele vormgeving</a:t>
            </a:r>
          </a:p>
          <a:p>
            <a:pPr lvl="2"/>
            <a:r>
              <a:rPr lang="nl-NL" dirty="0">
                <a:latin typeface="Arial" panose="020B0604020202020204" pitchFamily="34" charset="0"/>
                <a:cs typeface="Arial" panose="020B0604020202020204" pitchFamily="34" charset="0"/>
              </a:rPr>
              <a:t>productie/ontwikkeling</a:t>
            </a:r>
          </a:p>
          <a:p>
            <a:pPr marL="514350" indent="-514350">
              <a:buFont typeface="+mj-lt"/>
              <a:buAutoNum type="arabicPeriod"/>
            </a:pPr>
            <a:r>
              <a:rPr lang="nl-NL" dirty="0"/>
              <a:t>Wie maakt in jouw organisatie idealiter de tekstalternatieven?</a:t>
            </a:r>
          </a:p>
          <a:p>
            <a:pPr marL="514350" indent="-514350">
              <a:buFont typeface="+mj-lt"/>
              <a:buAutoNum type="arabicPeriod"/>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9864487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54E6602-451E-45A6-88B9-8663F5D51903}"/>
              </a:ext>
            </a:extLst>
          </p:cNvPr>
          <p:cNvSpPr>
            <a:spLocks noGrp="1"/>
          </p:cNvSpPr>
          <p:nvPr>
            <p:ph type="body" sz="quarter" idx="11"/>
          </p:nvPr>
        </p:nvSpPr>
        <p:spPr/>
        <p:txBody>
          <a:bodyPr>
            <a:normAutofit/>
          </a:bodyPr>
          <a:lstStyle/>
          <a:p>
            <a:r>
              <a:rPr lang="nl-NL" b="1" dirty="0">
                <a:latin typeface="Arial" panose="020B0604020202020204" pitchFamily="34" charset="0"/>
                <a:cs typeface="Arial" panose="020B0604020202020204" pitchFamily="34" charset="0"/>
              </a:rPr>
              <a:t>content creatie</a:t>
            </a:r>
          </a:p>
          <a:p>
            <a:pPr lvl="1"/>
            <a:r>
              <a:rPr lang="nl-NL" dirty="0">
                <a:latin typeface="Arial" panose="020B0604020202020204" pitchFamily="34" charset="0"/>
                <a:cs typeface="Arial" panose="020B0604020202020204" pitchFamily="34" charset="0"/>
              </a:rPr>
              <a:t>redacteur, auteur, fotograaf, illustrator</a:t>
            </a:r>
          </a:p>
          <a:p>
            <a:r>
              <a:rPr lang="nl-NL" b="1" dirty="0">
                <a:latin typeface="Arial" panose="020B0604020202020204" pitchFamily="34" charset="0"/>
                <a:cs typeface="Arial" panose="020B0604020202020204" pitchFamily="34" charset="0"/>
              </a:rPr>
              <a:t>visuele vormgeving</a:t>
            </a:r>
          </a:p>
          <a:p>
            <a:pPr lvl="1"/>
            <a:r>
              <a:rPr lang="nl-NL" dirty="0">
                <a:latin typeface="Arial" panose="020B0604020202020204" pitchFamily="34" charset="0"/>
                <a:cs typeface="Arial" panose="020B0604020202020204" pitchFamily="34" charset="0"/>
              </a:rPr>
              <a:t>dtp-er, vormgever</a:t>
            </a:r>
          </a:p>
          <a:p>
            <a:r>
              <a:rPr lang="nl-NL" b="1" dirty="0">
                <a:latin typeface="Arial" panose="020B0604020202020204" pitchFamily="34" charset="0"/>
                <a:cs typeface="Arial" panose="020B0604020202020204" pitchFamily="34" charset="0"/>
              </a:rPr>
              <a:t>functionele vormgeving</a:t>
            </a:r>
          </a:p>
          <a:p>
            <a:pPr lvl="1"/>
            <a:r>
              <a:rPr lang="nl-NL" dirty="0">
                <a:latin typeface="Arial" panose="020B0604020202020204" pitchFamily="34" charset="0"/>
                <a:cs typeface="Arial" panose="020B0604020202020204" pitchFamily="34" charset="0"/>
              </a:rPr>
              <a:t>gebruiksontwerper, UX designer</a:t>
            </a:r>
          </a:p>
          <a:p>
            <a:r>
              <a:rPr lang="nl-NL" b="1" dirty="0">
                <a:latin typeface="Arial" panose="020B0604020202020204" pitchFamily="34" charset="0"/>
                <a:cs typeface="Arial" panose="020B0604020202020204" pitchFamily="34" charset="0"/>
              </a:rPr>
              <a:t>productie/ontwikkeling</a:t>
            </a:r>
          </a:p>
          <a:p>
            <a:pPr lvl="1"/>
            <a:r>
              <a:rPr lang="nl-NL" dirty="0">
                <a:latin typeface="Arial" panose="020B0604020202020204" pitchFamily="34" charset="0"/>
                <a:cs typeface="Arial" panose="020B0604020202020204" pitchFamily="34" charset="0"/>
              </a:rPr>
              <a:t>programmeur, zetter, producent</a:t>
            </a:r>
          </a:p>
        </p:txBody>
      </p:sp>
      <p:sp>
        <p:nvSpPr>
          <p:cNvPr id="4" name="Titel 3">
            <a:extLst>
              <a:ext uri="{FF2B5EF4-FFF2-40B4-BE49-F238E27FC236}">
                <a16:creationId xmlns:a16="http://schemas.microsoft.com/office/drawing/2014/main" id="{FB34976A-1793-4A59-8FAC-7136E88D6BFA}"/>
              </a:ext>
            </a:extLst>
          </p:cNvPr>
          <p:cNvSpPr>
            <a:spLocks noGrp="1"/>
          </p:cNvSpPr>
          <p:nvPr>
            <p:ph type="title"/>
          </p:nvPr>
        </p:nvSpPr>
        <p:spPr/>
        <p:txBody>
          <a:bodyPr>
            <a:normAutofit/>
          </a:bodyPr>
          <a:lstStyle/>
          <a:p>
            <a:r>
              <a:rPr lang="nl-NL"/>
              <a:t>Organisatie</a:t>
            </a:r>
            <a:br>
              <a:rPr lang="nl-NL"/>
            </a:br>
            <a:r>
              <a:rPr lang="nl-NL" sz="3200"/>
              <a:t>vereenvoudigd</a:t>
            </a:r>
            <a:endParaRPr lang="nl-NL" sz="2800"/>
          </a:p>
        </p:txBody>
      </p:sp>
      <p:graphicFrame>
        <p:nvGraphicFramePr>
          <p:cNvPr id="2" name="Diagram 1" descr="Venndiagram waarbij 4 elementen met elkaar overlappen: Content creatie, Functionele vormgeving, Productie/ontwikkeling, Visuele vormgeving.">
            <a:extLst>
              <a:ext uri="{FF2B5EF4-FFF2-40B4-BE49-F238E27FC236}">
                <a16:creationId xmlns:a16="http://schemas.microsoft.com/office/drawing/2014/main" id="{58566BA7-2EB8-4052-84EF-175D11EFA511}"/>
              </a:ext>
            </a:extLst>
          </p:cNvPr>
          <p:cNvGraphicFramePr/>
          <p:nvPr>
            <p:extLst>
              <p:ext uri="{D42A27DB-BD31-4B8C-83A1-F6EECF244321}">
                <p14:modId xmlns:p14="http://schemas.microsoft.com/office/powerpoint/2010/main" val="848451507"/>
              </p:ext>
            </p:extLst>
          </p:nvPr>
        </p:nvGraphicFramePr>
        <p:xfrm>
          <a:off x="3994364" y="374596"/>
          <a:ext cx="9906572" cy="6025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inhoud 6">
            <a:extLst>
              <a:ext uri="{FF2B5EF4-FFF2-40B4-BE49-F238E27FC236}">
                <a16:creationId xmlns:a16="http://schemas.microsoft.com/office/drawing/2014/main" id="{254CA874-C18E-4BFC-9858-6E9193F67F7F}"/>
              </a:ext>
            </a:extLst>
          </p:cNvPr>
          <p:cNvSpPr>
            <a:spLocks noGrp="1"/>
          </p:cNvSpPr>
          <p:nvPr>
            <p:ph idx="10"/>
          </p:nvPr>
        </p:nvSpPr>
        <p:spPr/>
        <p:txBody>
          <a:bodyPr/>
          <a:lstStyle/>
          <a:p>
            <a:endParaRPr lang="nl-NL"/>
          </a:p>
        </p:txBody>
      </p:sp>
    </p:spTree>
    <p:extLst>
      <p:ext uri="{BB962C8B-B14F-4D97-AF65-F5344CB8AC3E}">
        <p14:creationId xmlns:p14="http://schemas.microsoft.com/office/powerpoint/2010/main" val="20460956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EBA097E-E30B-4B32-95E3-5F18A7C7EDD7}"/>
              </a:ext>
            </a:extLst>
          </p:cNvPr>
          <p:cNvSpPr>
            <a:spLocks noGrp="1"/>
          </p:cNvSpPr>
          <p:nvPr>
            <p:ph type="title"/>
          </p:nvPr>
        </p:nvSpPr>
        <p:spPr/>
        <p:txBody>
          <a:bodyPr>
            <a:normAutofit/>
          </a:bodyPr>
          <a:lstStyle/>
          <a:p>
            <a:r>
              <a:rPr lang="nl-NL" dirty="0"/>
              <a:t>toegankelijkheid organiseren</a:t>
            </a:r>
            <a:endParaRPr lang="nl-NL" sz="3200" dirty="0"/>
          </a:p>
        </p:txBody>
      </p:sp>
      <p:sp>
        <p:nvSpPr>
          <p:cNvPr id="7" name="Tijdelijke aanduiding voor tekst 6">
            <a:extLst>
              <a:ext uri="{FF2B5EF4-FFF2-40B4-BE49-F238E27FC236}">
                <a16:creationId xmlns:a16="http://schemas.microsoft.com/office/drawing/2014/main" id="{76E4E343-4474-4AAA-9D22-2126E4B78D24}"/>
              </a:ext>
            </a:extLst>
          </p:cNvPr>
          <p:cNvSpPr>
            <a:spLocks noGrp="1"/>
          </p:cNvSpPr>
          <p:nvPr>
            <p:ph type="body" sz="quarter" idx="11"/>
          </p:nvPr>
        </p:nvSpPr>
        <p:spPr/>
        <p:txBody>
          <a:bodyPr/>
          <a:lstStyle/>
          <a:p>
            <a:r>
              <a:rPr lang="nl-NL"/>
              <a:t>Hoe pas je toegankelijkheid praktisch toe in de organisatie?</a:t>
            </a:r>
          </a:p>
        </p:txBody>
      </p:sp>
      <p:sp>
        <p:nvSpPr>
          <p:cNvPr id="6" name="Tijdelijke aanduiding voor inhoud 5">
            <a:extLst>
              <a:ext uri="{FF2B5EF4-FFF2-40B4-BE49-F238E27FC236}">
                <a16:creationId xmlns:a16="http://schemas.microsoft.com/office/drawing/2014/main" id="{8CC3BA43-67CF-438A-BB69-79BF7DCDBCA7}"/>
              </a:ext>
            </a:extLst>
          </p:cNvPr>
          <p:cNvSpPr>
            <a:spLocks noGrp="1"/>
          </p:cNvSpPr>
          <p:nvPr>
            <p:ph idx="10"/>
          </p:nvPr>
        </p:nvSpPr>
        <p:spPr/>
        <p:txBody>
          <a:bodyPr>
            <a:normAutofit fontScale="92500" lnSpcReduction="10000"/>
          </a:bodyPr>
          <a:lstStyle/>
          <a:p>
            <a:r>
              <a:rPr lang="nl-NL" dirty="0"/>
              <a:t>Verschilt per educatieve en algemene uitgeverij !</a:t>
            </a:r>
          </a:p>
          <a:p>
            <a:r>
              <a:rPr lang="nl-NL" dirty="0"/>
              <a:t>Iederéén is verantwoordelijk</a:t>
            </a:r>
          </a:p>
          <a:p>
            <a:r>
              <a:rPr lang="nl-NL" dirty="0"/>
              <a:t>Samenwerking is nodig</a:t>
            </a:r>
          </a:p>
          <a:p>
            <a:r>
              <a:rPr lang="nl-NL" dirty="0"/>
              <a:t>Bijv. content creatie/redactie: denk o.a. aan focus op de criteria voor</a:t>
            </a:r>
          </a:p>
          <a:p>
            <a:pPr lvl="2"/>
            <a:r>
              <a:rPr lang="nl-NL" sz="2400" dirty="0"/>
              <a:t>Paginastructuur</a:t>
            </a:r>
          </a:p>
          <a:p>
            <a:pPr lvl="2"/>
            <a:r>
              <a:rPr lang="nl-NL" sz="2400" dirty="0"/>
              <a:t>Koppen, lijsten</a:t>
            </a:r>
          </a:p>
          <a:p>
            <a:pPr lvl="2"/>
            <a:r>
              <a:rPr lang="nl-NL" sz="2400" dirty="0"/>
              <a:t>Tabellen</a:t>
            </a:r>
          </a:p>
          <a:p>
            <a:pPr lvl="2"/>
            <a:r>
              <a:rPr lang="nl-NL" sz="2400" dirty="0"/>
              <a:t>Paginatitels</a:t>
            </a:r>
          </a:p>
          <a:p>
            <a:pPr lvl="2"/>
            <a:r>
              <a:rPr lang="nl-NL" sz="2400" dirty="0"/>
              <a:t>Linkteksten</a:t>
            </a:r>
          </a:p>
          <a:p>
            <a:pPr lvl="2"/>
            <a:r>
              <a:rPr lang="nl-NL" sz="2400" dirty="0"/>
              <a:t>Zintuiglijke eigenschappen</a:t>
            </a:r>
          </a:p>
          <a:p>
            <a:pPr lvl="2"/>
            <a:r>
              <a:rPr lang="nl-NL" sz="2400" dirty="0"/>
              <a:t>Kleur niet enige manier</a:t>
            </a:r>
          </a:p>
          <a:p>
            <a:pPr lvl="2"/>
            <a:r>
              <a:rPr lang="nl-NL" sz="2400" dirty="0"/>
              <a:t>Begrijpelijke taal</a:t>
            </a:r>
          </a:p>
          <a:p>
            <a:pPr lvl="2"/>
            <a:r>
              <a:rPr lang="nl-NL" sz="2400" dirty="0"/>
              <a:t>Tekstalternatieven </a:t>
            </a:r>
          </a:p>
          <a:p>
            <a:pPr lvl="2"/>
            <a:r>
              <a:rPr lang="nl-NL" sz="2400" dirty="0"/>
              <a:t>Audiodescriptie</a:t>
            </a:r>
          </a:p>
          <a:p>
            <a:pPr lvl="2"/>
            <a:r>
              <a:rPr lang="nl-NL" sz="2400" dirty="0"/>
              <a:t>Ondertiteling</a:t>
            </a:r>
          </a:p>
        </p:txBody>
      </p:sp>
    </p:spTree>
    <p:extLst>
      <p:ext uri="{BB962C8B-B14F-4D97-AF65-F5344CB8AC3E}">
        <p14:creationId xmlns:p14="http://schemas.microsoft.com/office/powerpoint/2010/main" val="304738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0304BA-CF14-4296-B320-54F3A025ADA2}"/>
              </a:ext>
            </a:extLst>
          </p:cNvPr>
          <p:cNvSpPr>
            <a:spLocks noGrp="1"/>
          </p:cNvSpPr>
          <p:nvPr>
            <p:ph type="title"/>
          </p:nvPr>
        </p:nvSpPr>
        <p:spPr/>
        <p:txBody>
          <a:bodyPr/>
          <a:lstStyle/>
          <a:p>
            <a:r>
              <a:rPr lang="nl-NL" dirty="0"/>
              <a:t>Beeldbeschrijving</a:t>
            </a:r>
            <a:br>
              <a:rPr lang="nl-NL" dirty="0"/>
            </a:br>
            <a:r>
              <a:rPr lang="nl-NL" sz="2800" dirty="0"/>
              <a:t>Opdracht 1.2</a:t>
            </a:r>
            <a:endParaRPr lang="nl-NL" dirty="0"/>
          </a:p>
        </p:txBody>
      </p:sp>
      <p:sp>
        <p:nvSpPr>
          <p:cNvPr id="5" name="Tijdelijke aanduiding voor inhoud 4">
            <a:extLst>
              <a:ext uri="{FF2B5EF4-FFF2-40B4-BE49-F238E27FC236}">
                <a16:creationId xmlns:a16="http://schemas.microsoft.com/office/drawing/2014/main" id="{0CDB92FB-A515-451E-9033-3EFF9F3E5D02}"/>
              </a:ext>
            </a:extLst>
          </p:cNvPr>
          <p:cNvSpPr>
            <a:spLocks noGrp="1"/>
          </p:cNvSpPr>
          <p:nvPr>
            <p:ph idx="10"/>
          </p:nvPr>
        </p:nvSpPr>
        <p:spPr/>
        <p:txBody>
          <a:bodyPr/>
          <a:lstStyle/>
          <a:p>
            <a:endParaRPr lang="nl-NL">
              <a:latin typeface="Arial" panose="020B0604020202020204" pitchFamily="34" charset="0"/>
              <a:cs typeface="Arial" panose="020B0604020202020204" pitchFamily="34" charset="0"/>
            </a:endParaRPr>
          </a:p>
          <a:p>
            <a:pPr marL="0" indent="0">
              <a:buNone/>
            </a:pPr>
            <a:endParaRPr lang="nl-NL"/>
          </a:p>
          <a:p>
            <a:r>
              <a:rPr lang="nl-NL">
                <a:latin typeface="Arial" panose="020B0604020202020204" pitchFamily="34" charset="0"/>
                <a:cs typeface="Arial" panose="020B0604020202020204" pitchFamily="34" charset="0"/>
              </a:rPr>
              <a:t>Beluister de 2</a:t>
            </a:r>
            <a:r>
              <a:rPr lang="nl-NL" baseline="30000">
                <a:latin typeface="Arial" panose="020B0604020202020204" pitchFamily="34" charset="0"/>
                <a:cs typeface="Arial" panose="020B0604020202020204" pitchFamily="34" charset="0"/>
              </a:rPr>
              <a:t>e</a:t>
            </a:r>
            <a:r>
              <a:rPr lang="nl-NL">
                <a:latin typeface="Arial" panose="020B0604020202020204" pitchFamily="34" charset="0"/>
                <a:cs typeface="Arial" panose="020B0604020202020204" pitchFamily="34" charset="0"/>
              </a:rPr>
              <a:t> beeldbeschrijving.</a:t>
            </a:r>
          </a:p>
          <a:p>
            <a:r>
              <a:rPr lang="nl-NL">
                <a:latin typeface="Arial" panose="020B0604020202020204" pitchFamily="34" charset="0"/>
                <a:cs typeface="Arial" panose="020B0604020202020204" pitchFamily="34" charset="0"/>
              </a:rPr>
              <a:t>Vraag: Wat verandert dit aan je schets?</a:t>
            </a:r>
          </a:p>
        </p:txBody>
      </p:sp>
    </p:spTree>
    <p:extLst>
      <p:ext uri="{BB962C8B-B14F-4D97-AF65-F5344CB8AC3E}">
        <p14:creationId xmlns:p14="http://schemas.microsoft.com/office/powerpoint/2010/main" val="23716550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EBA097E-E30B-4B32-95E3-5F18A7C7EDD7}"/>
              </a:ext>
            </a:extLst>
          </p:cNvPr>
          <p:cNvSpPr>
            <a:spLocks noGrp="1"/>
          </p:cNvSpPr>
          <p:nvPr>
            <p:ph type="title"/>
          </p:nvPr>
        </p:nvSpPr>
        <p:spPr/>
        <p:txBody>
          <a:bodyPr>
            <a:normAutofit/>
          </a:bodyPr>
          <a:lstStyle/>
          <a:p>
            <a:r>
              <a:rPr lang="nl-NL" dirty="0"/>
              <a:t>toegankelijkheid organiseren</a:t>
            </a:r>
            <a:br>
              <a:rPr lang="nl-NL" dirty="0"/>
            </a:br>
            <a:r>
              <a:rPr lang="nl-NL" sz="2800" dirty="0"/>
              <a:t>Succesfactoren</a:t>
            </a:r>
          </a:p>
        </p:txBody>
      </p:sp>
      <p:sp>
        <p:nvSpPr>
          <p:cNvPr id="7" name="Tijdelijke aanduiding voor tekst 6">
            <a:extLst>
              <a:ext uri="{FF2B5EF4-FFF2-40B4-BE49-F238E27FC236}">
                <a16:creationId xmlns:a16="http://schemas.microsoft.com/office/drawing/2014/main" id="{76E4E343-4474-4AAA-9D22-2126E4B78D24}"/>
              </a:ext>
            </a:extLst>
          </p:cNvPr>
          <p:cNvSpPr>
            <a:spLocks noGrp="1"/>
          </p:cNvSpPr>
          <p:nvPr>
            <p:ph type="body" sz="quarter" idx="11"/>
          </p:nvPr>
        </p:nvSpPr>
        <p:spPr/>
        <p:txBody>
          <a:bodyPr/>
          <a:lstStyle/>
          <a:p>
            <a:r>
              <a:rPr lang="nl-NL"/>
              <a:t>Hoe pas je toegankelijkheid praktisch toe in de organisatie?</a:t>
            </a:r>
          </a:p>
        </p:txBody>
      </p:sp>
      <p:sp>
        <p:nvSpPr>
          <p:cNvPr id="6" name="Tijdelijke aanduiding voor inhoud 5">
            <a:extLst>
              <a:ext uri="{FF2B5EF4-FFF2-40B4-BE49-F238E27FC236}">
                <a16:creationId xmlns:a16="http://schemas.microsoft.com/office/drawing/2014/main" id="{8CC3BA43-67CF-438A-BB69-79BF7DCDBCA7}"/>
              </a:ext>
            </a:extLst>
          </p:cNvPr>
          <p:cNvSpPr>
            <a:spLocks noGrp="1"/>
          </p:cNvSpPr>
          <p:nvPr>
            <p:ph idx="10"/>
          </p:nvPr>
        </p:nvSpPr>
        <p:spPr/>
        <p:txBody>
          <a:bodyPr>
            <a:normAutofit/>
          </a:bodyPr>
          <a:lstStyle/>
          <a:p>
            <a:pPr marL="0" indent="0">
              <a:buNone/>
            </a:pPr>
            <a:r>
              <a:rPr lang="nl-NL" dirty="0"/>
              <a:t>Spil: coördinator toegankelijkheid</a:t>
            </a:r>
          </a:p>
          <a:p>
            <a:pPr marL="0" indent="0">
              <a:buNone/>
            </a:pPr>
            <a:r>
              <a:rPr lang="nl-NL" dirty="0"/>
              <a:t>Succesfactoren o.a.</a:t>
            </a:r>
          </a:p>
          <a:p>
            <a:pPr marL="914400" lvl="1" indent="-457200">
              <a:buFont typeface="+mj-lt"/>
              <a:buAutoNum type="arabicPeriod"/>
            </a:pPr>
            <a:r>
              <a:rPr lang="nl-NL" dirty="0"/>
              <a:t>bewustwording en kennis ontwikkelen</a:t>
            </a:r>
          </a:p>
          <a:p>
            <a:pPr marL="914400" lvl="1" indent="-457200">
              <a:buFont typeface="+mj-lt"/>
              <a:buAutoNum type="arabicPeriod"/>
            </a:pPr>
            <a:r>
              <a:rPr lang="nl-NL" dirty="0"/>
              <a:t>draagvlak en betrokkenheid van management</a:t>
            </a:r>
          </a:p>
          <a:p>
            <a:pPr marL="914400" lvl="1" indent="-457200">
              <a:buFont typeface="+mj-lt"/>
              <a:buAutoNum type="arabicPeriod"/>
            </a:pPr>
            <a:r>
              <a:rPr lang="nl-NL" dirty="0"/>
              <a:t>organisatiestructuur aanpassen</a:t>
            </a:r>
          </a:p>
          <a:p>
            <a:pPr marL="914400" lvl="1" indent="-457200">
              <a:buFont typeface="+mj-lt"/>
              <a:buAutoNum type="arabicPeriod"/>
            </a:pPr>
            <a:r>
              <a:rPr lang="nl-NL" dirty="0"/>
              <a:t>voortgang monitoren en rapporteren</a:t>
            </a:r>
          </a:p>
          <a:p>
            <a:pPr marL="914400" lvl="1" indent="-457200">
              <a:buFont typeface="+mj-lt"/>
              <a:buAutoNum type="arabicPeriod"/>
            </a:pPr>
            <a:r>
              <a:rPr lang="nl-NL" dirty="0"/>
              <a:t>beleid en standaarden aanpassen</a:t>
            </a:r>
          </a:p>
          <a:p>
            <a:pPr marL="914400" lvl="1" indent="-457200">
              <a:buFont typeface="+mj-lt"/>
              <a:buAutoNum type="arabicPeriod"/>
            </a:pPr>
            <a:r>
              <a:rPr lang="nl-NL" dirty="0"/>
              <a:t>financiële middelen vrijmaken</a:t>
            </a:r>
          </a:p>
          <a:p>
            <a:pPr marL="914400" lvl="1" indent="-457200">
              <a:buFont typeface="+mj-lt"/>
              <a:buAutoNum type="arabicPeriod"/>
            </a:pPr>
            <a:r>
              <a:rPr lang="nl-NL" dirty="0"/>
              <a:t>IT systemen aanpassen</a:t>
            </a:r>
          </a:p>
          <a:p>
            <a:pPr marL="0" indent="0">
              <a:buNone/>
            </a:pPr>
            <a:endParaRPr lang="nl-NL" dirty="0"/>
          </a:p>
          <a:p>
            <a:pPr marL="0" indent="0">
              <a:buNone/>
            </a:pPr>
            <a:r>
              <a:rPr lang="nl-NL" dirty="0"/>
              <a:t>Meer: workshop Verankering</a:t>
            </a:r>
          </a:p>
        </p:txBody>
      </p:sp>
    </p:spTree>
    <p:extLst>
      <p:ext uri="{BB962C8B-B14F-4D97-AF65-F5344CB8AC3E}">
        <p14:creationId xmlns:p14="http://schemas.microsoft.com/office/powerpoint/2010/main" val="1672327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a:latin typeface="Arial Black" panose="020B0A04020102020204" pitchFamily="34" charset="0"/>
              </a:rPr>
              <a:t>TIPS</a:t>
            </a:r>
          </a:p>
        </p:txBody>
      </p:sp>
      <p:sp>
        <p:nvSpPr>
          <p:cNvPr id="3" name="Tijdelijke aanduiding voor inhoud 2">
            <a:extLst>
              <a:ext uri="{FF2B5EF4-FFF2-40B4-BE49-F238E27FC236}">
                <a16:creationId xmlns:a16="http://schemas.microsoft.com/office/drawing/2014/main" id="{5327A1C6-86D5-411A-9CDA-4F7BAF296198}"/>
              </a:ext>
            </a:extLst>
          </p:cNvPr>
          <p:cNvSpPr>
            <a:spLocks noGrp="1"/>
          </p:cNvSpPr>
          <p:nvPr>
            <p:ph idx="1"/>
          </p:nvPr>
        </p:nvSpPr>
        <p:spPr>
          <a:xfrm>
            <a:off x="249804" y="1651046"/>
            <a:ext cx="11613542" cy="4764267"/>
          </a:xfrm>
        </p:spPr>
        <p:txBody>
          <a:bodyPr>
            <a:normAutofit lnSpcReduction="10000"/>
          </a:bodyPr>
          <a:lstStyle/>
          <a:p>
            <a:pPr marL="0" indent="0">
              <a:buNone/>
            </a:pPr>
            <a:endParaRPr lang="nl-NL" b="1" dirty="0"/>
          </a:p>
          <a:p>
            <a:pPr marL="0" indent="0">
              <a:buNone/>
            </a:pPr>
            <a:r>
              <a:rPr lang="nl-NL" b="1" dirty="0"/>
              <a:t>Toegankelijk inkopen</a:t>
            </a:r>
          </a:p>
          <a:p>
            <a:pPr lvl="1"/>
            <a:r>
              <a:rPr lang="nl-NL" sz="2800" dirty="0"/>
              <a:t>Vraag opdrachtnemers aan de toegankelijkheidseisen te voldoen.</a:t>
            </a:r>
          </a:p>
          <a:p>
            <a:pPr lvl="1"/>
            <a:r>
              <a:rPr lang="nl-NL" sz="2800" dirty="0"/>
              <a:t>Vraag opdrachtnemers te bewijzen dat ze hieraan voldoen.</a:t>
            </a:r>
          </a:p>
          <a:p>
            <a:pPr lvl="1"/>
            <a:r>
              <a:rPr lang="nl-NL" sz="2800" dirty="0"/>
              <a:t>Leg vast wie wat moet doen bij ontoegankelijkheid</a:t>
            </a:r>
          </a:p>
          <a:p>
            <a:pPr marL="0" indent="0">
              <a:buNone/>
            </a:pPr>
            <a:endParaRPr lang="nl-NL" b="1" dirty="0"/>
          </a:p>
          <a:p>
            <a:pPr marL="0" indent="0">
              <a:buNone/>
            </a:pPr>
            <a:r>
              <a:rPr lang="nl-NL" b="1" dirty="0"/>
              <a:t>Toegankelijkheid CMS</a:t>
            </a:r>
          </a:p>
          <a:p>
            <a:pPr lvl="1"/>
            <a:r>
              <a:rPr lang="nl-NL" sz="2800" dirty="0"/>
              <a:t>vraag de CMS-leverancier een (web)redacteuren-handleiding voor toegankelijk publiceren. </a:t>
            </a:r>
          </a:p>
          <a:p>
            <a:pPr lvl="1"/>
            <a:r>
              <a:rPr lang="nl-NL" sz="2800" dirty="0"/>
              <a:t>Deel deze met de (web)redacteuren zodat ze aan de eisen kunnen voldoen.</a:t>
            </a:r>
          </a:p>
        </p:txBody>
      </p:sp>
    </p:spTree>
    <p:extLst>
      <p:ext uri="{BB962C8B-B14F-4D97-AF65-F5344CB8AC3E}">
        <p14:creationId xmlns:p14="http://schemas.microsoft.com/office/powerpoint/2010/main" val="7565108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BD48369-8F90-4CAF-A125-B65BF56B6222}"/>
              </a:ext>
            </a:extLst>
          </p:cNvPr>
          <p:cNvSpPr>
            <a:spLocks noGrp="1"/>
          </p:cNvSpPr>
          <p:nvPr>
            <p:ph type="title"/>
          </p:nvPr>
        </p:nvSpPr>
        <p:spPr/>
        <p:txBody>
          <a:bodyPr/>
          <a:lstStyle/>
          <a:p>
            <a:r>
              <a:rPr lang="nl-NL" dirty="0"/>
              <a:t>Bronnen 1/2</a:t>
            </a:r>
          </a:p>
        </p:txBody>
      </p:sp>
      <p:pic>
        <p:nvPicPr>
          <p:cNvPr id="8" name="Afbeelding 7" descr="Snelstartgids Maak Open!&#10;">
            <a:extLst>
              <a:ext uri="{FF2B5EF4-FFF2-40B4-BE49-F238E27FC236}">
                <a16:creationId xmlns:a16="http://schemas.microsoft.com/office/drawing/2014/main" id="{BACF5AC0-8CB7-4689-9EDB-81BE73DA3AFC}"/>
              </a:ext>
            </a:extLst>
          </p:cNvPr>
          <p:cNvPicPr>
            <a:picLocks noChangeAspect="1"/>
          </p:cNvPicPr>
          <p:nvPr/>
        </p:nvPicPr>
        <p:blipFill>
          <a:blip r:embed="rId3"/>
          <a:stretch>
            <a:fillRect/>
          </a:stretch>
        </p:blipFill>
        <p:spPr>
          <a:xfrm>
            <a:off x="6070159" y="1117183"/>
            <a:ext cx="1727641" cy="2450556"/>
          </a:xfrm>
          <a:prstGeom prst="rect">
            <a:avLst/>
          </a:prstGeom>
        </p:spPr>
      </p:pic>
      <p:pic>
        <p:nvPicPr>
          <p:cNvPr id="7" name="Afbeelding 6" descr="Snelstartgids Doe mee!">
            <a:extLst>
              <a:ext uri="{FF2B5EF4-FFF2-40B4-BE49-F238E27FC236}">
                <a16:creationId xmlns:a16="http://schemas.microsoft.com/office/drawing/2014/main" id="{5489C47A-D30B-4C44-A4A6-E24E93B08DA4}"/>
              </a:ext>
            </a:extLst>
          </p:cNvPr>
          <p:cNvPicPr>
            <a:picLocks noChangeAspect="1"/>
          </p:cNvPicPr>
          <p:nvPr/>
        </p:nvPicPr>
        <p:blipFill>
          <a:blip r:embed="rId4"/>
          <a:stretch>
            <a:fillRect/>
          </a:stretch>
        </p:blipFill>
        <p:spPr>
          <a:xfrm>
            <a:off x="8206498" y="1125902"/>
            <a:ext cx="1727641" cy="2459274"/>
          </a:xfrm>
          <a:prstGeom prst="rect">
            <a:avLst/>
          </a:prstGeom>
        </p:spPr>
      </p:pic>
      <p:pic>
        <p:nvPicPr>
          <p:cNvPr id="10" name="Afbeelding 9" descr="Snelstartgids Check dit!">
            <a:extLst>
              <a:ext uri="{FF2B5EF4-FFF2-40B4-BE49-F238E27FC236}">
                <a16:creationId xmlns:a16="http://schemas.microsoft.com/office/drawing/2014/main" id="{F80521CC-FE61-4338-9629-76820729BF27}"/>
              </a:ext>
            </a:extLst>
          </p:cNvPr>
          <p:cNvPicPr>
            <a:picLocks noChangeAspect="1"/>
          </p:cNvPicPr>
          <p:nvPr/>
        </p:nvPicPr>
        <p:blipFill>
          <a:blip r:embed="rId5"/>
          <a:stretch>
            <a:fillRect/>
          </a:stretch>
        </p:blipFill>
        <p:spPr>
          <a:xfrm>
            <a:off x="10214555" y="1108743"/>
            <a:ext cx="1727641" cy="2467436"/>
          </a:xfrm>
          <a:prstGeom prst="rect">
            <a:avLst/>
          </a:prstGeom>
        </p:spPr>
      </p:pic>
      <p:pic>
        <p:nvPicPr>
          <p:cNvPr id="9" name="Afbeelding 8" descr="logo Inclusiefpubliceren.nl">
            <a:extLst>
              <a:ext uri="{FF2B5EF4-FFF2-40B4-BE49-F238E27FC236}">
                <a16:creationId xmlns:a16="http://schemas.microsoft.com/office/drawing/2014/main" id="{2DC573EE-8586-4A0A-970A-DFDBCC09F991}"/>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4747" y="3926605"/>
            <a:ext cx="4451353" cy="1669256"/>
          </a:xfrm>
          <a:prstGeom prst="rect">
            <a:avLst/>
          </a:prstGeom>
        </p:spPr>
      </p:pic>
    </p:spTree>
    <p:extLst>
      <p:ext uri="{BB962C8B-B14F-4D97-AF65-F5344CB8AC3E}">
        <p14:creationId xmlns:p14="http://schemas.microsoft.com/office/powerpoint/2010/main" val="23214972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BD48369-8F90-4CAF-A125-B65BF56B6222}"/>
              </a:ext>
            </a:extLst>
          </p:cNvPr>
          <p:cNvSpPr>
            <a:spLocks noGrp="1"/>
          </p:cNvSpPr>
          <p:nvPr>
            <p:ph type="title"/>
          </p:nvPr>
        </p:nvSpPr>
        <p:spPr/>
        <p:txBody>
          <a:bodyPr/>
          <a:lstStyle/>
          <a:p>
            <a:r>
              <a:rPr lang="nl-NL" dirty="0"/>
              <a:t>Bronnen 2/2</a:t>
            </a:r>
          </a:p>
        </p:txBody>
      </p:sp>
      <p:sp>
        <p:nvSpPr>
          <p:cNvPr id="7" name="Tekstvak 6">
            <a:extLst>
              <a:ext uri="{FF2B5EF4-FFF2-40B4-BE49-F238E27FC236}">
                <a16:creationId xmlns:a16="http://schemas.microsoft.com/office/drawing/2014/main" id="{214EF1F7-B30B-4FC5-9818-D0B5FC09A624}"/>
              </a:ext>
            </a:extLst>
          </p:cNvPr>
          <p:cNvSpPr txBox="1"/>
          <p:nvPr/>
        </p:nvSpPr>
        <p:spPr>
          <a:xfrm>
            <a:off x="6284536" y="1199159"/>
            <a:ext cx="4886227" cy="4955267"/>
          </a:xfrm>
          <a:prstGeom prst="rect">
            <a:avLst/>
          </a:prstGeom>
          <a:noFill/>
        </p:spPr>
        <p:txBody>
          <a:bodyPr wrap="square">
            <a:spAutoFit/>
          </a:bodyPr>
          <a:lstStyle/>
          <a:p>
            <a:pPr>
              <a:lnSpc>
                <a:spcPct val="107000"/>
              </a:lnSpc>
              <a:spcAft>
                <a:spcPts val="800"/>
              </a:spcAft>
            </a:pPr>
            <a:r>
              <a:rPr lang="nl-NL" sz="1800" b="0" i="0" u="none" strike="noStrike" dirty="0">
                <a:solidFill>
                  <a:srgbClr val="002D5B"/>
                </a:solidFill>
                <a:effectLst/>
                <a:latin typeface="Arial" panose="020B0604020202020204" pitchFamily="34" charset="0"/>
                <a:cs typeface="Arial" panose="020B0604020202020204" pitchFamily="34" charset="0"/>
                <a:hlinkClick r:id="rId3" tooltip="ga naar Diagram image description (nieuw venster)"/>
              </a:rPr>
              <a:t>DIAGRAM Image </a:t>
            </a:r>
            <a:r>
              <a:rPr lang="nl-NL" sz="1800" b="0" i="0" u="none" strike="noStrike" dirty="0" err="1">
                <a:solidFill>
                  <a:srgbClr val="002D5B"/>
                </a:solidFill>
                <a:effectLst/>
                <a:latin typeface="Arial" panose="020B0604020202020204" pitchFamily="34" charset="0"/>
                <a:cs typeface="Arial" panose="020B0604020202020204" pitchFamily="34" charset="0"/>
                <a:hlinkClick r:id="rId3" tooltip="ga naar Diagram image description (nieuw venster)"/>
              </a:rPr>
              <a:t>description</a:t>
            </a:r>
            <a:r>
              <a:rPr lang="nl-NL" sz="1800" b="0" i="0" u="none" strike="noStrike" dirty="0">
                <a:solidFill>
                  <a:srgbClr val="002D5B"/>
                </a:solidFill>
                <a:effectLst/>
                <a:latin typeface="Arial" panose="020B0604020202020204" pitchFamily="34" charset="0"/>
                <a:cs typeface="Arial" panose="020B0604020202020204" pitchFamily="34" charset="0"/>
                <a:hlinkClick r:id="rId3" tooltip="ga naar Diagram image description (nieuw venster)"/>
              </a:rPr>
              <a:t> </a:t>
            </a:r>
            <a:r>
              <a:rPr lang="nl-NL" sz="1800" b="0" i="0" u="none" strike="noStrike" dirty="0" err="1">
                <a:solidFill>
                  <a:srgbClr val="002D5B"/>
                </a:solidFill>
                <a:effectLst/>
                <a:latin typeface="Arial" panose="020B0604020202020204" pitchFamily="34" charset="0"/>
                <a:cs typeface="Arial" panose="020B0604020202020204" pitchFamily="34" charset="0"/>
                <a:hlinkClick r:id="rId3" tooltip="ga naar Diagram image description (nieuw venster)"/>
              </a:rPr>
              <a:t>guidelines</a:t>
            </a:r>
            <a:endParaRPr lang="nl-NL" sz="1800" b="0" i="0" u="none" strike="noStrike" dirty="0">
              <a:solidFill>
                <a:srgbClr val="002D5B"/>
              </a:solidFill>
              <a:effectLst/>
              <a:latin typeface="Arial" panose="020B0604020202020204" pitchFamily="34" charset="0"/>
              <a:cs typeface="Arial" panose="020B0604020202020204" pitchFamily="34" charset="0"/>
            </a:endParaRPr>
          </a:p>
          <a:p>
            <a:pPr>
              <a:lnSpc>
                <a:spcPct val="107000"/>
              </a:lnSpc>
              <a:spcAft>
                <a:spcPts val="800"/>
              </a:spcAft>
            </a:pPr>
            <a:endParaRPr lang="nl-NL" dirty="0">
              <a:solidFill>
                <a:srgbClr val="002D5B"/>
              </a:solidFill>
              <a:latin typeface="Arial" panose="020B0604020202020204" pitchFamily="34" charset="0"/>
              <a:cs typeface="Arial" panose="020B0604020202020204" pitchFamily="34" charset="0"/>
            </a:endParaRPr>
          </a:p>
          <a:p>
            <a:pPr>
              <a:lnSpc>
                <a:spcPct val="107000"/>
              </a:lnSpc>
              <a:spcAft>
                <a:spcPts val="800"/>
              </a:spcAft>
            </a:pPr>
            <a:r>
              <a:rPr lang="nl-NL" sz="1800" dirty="0">
                <a:latin typeface="Arial" panose="020B0604020202020204" pitchFamily="34" charset="0"/>
                <a:cs typeface="Arial" panose="020B0604020202020204" pitchFamily="34" charset="0"/>
                <a:hlinkClick r:id="rId4"/>
              </a:rPr>
              <a:t>Alt tags checker – </a:t>
            </a:r>
            <a:r>
              <a:rPr lang="nl-NL" sz="1800" dirty="0" err="1">
                <a:latin typeface="Arial" panose="020B0604020202020204" pitchFamily="34" charset="0"/>
                <a:cs typeface="Arial" panose="020B0604020202020204" pitchFamily="34" charset="0"/>
                <a:hlinkClick r:id="rId4"/>
              </a:rPr>
              <a:t>AdResults</a:t>
            </a:r>
            <a:endParaRPr lang="nl-NL" sz="1800" dirty="0">
              <a:latin typeface="Arial" panose="020B0604020202020204" pitchFamily="34" charset="0"/>
              <a:cs typeface="Arial" panose="020B0604020202020204" pitchFamily="34" charset="0"/>
            </a:endParaRPr>
          </a:p>
          <a:p>
            <a:pPr>
              <a:lnSpc>
                <a:spcPct val="107000"/>
              </a:lnSpc>
              <a:spcAft>
                <a:spcPts val="800"/>
              </a:spcAft>
            </a:pPr>
            <a:endParaRPr lang="nl-NL" dirty="0">
              <a:latin typeface="Arial" panose="020B0604020202020204" pitchFamily="34" charset="0"/>
              <a:cs typeface="Arial" panose="020B0604020202020204" pitchFamily="34" charset="0"/>
            </a:endParaRPr>
          </a:p>
          <a:p>
            <a:pPr>
              <a:lnSpc>
                <a:spcPct val="107000"/>
              </a:lnSpc>
              <a:spcAft>
                <a:spcPts val="800"/>
              </a:spcAft>
            </a:pPr>
            <a:r>
              <a:rPr lang="nl-NL" sz="1800"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Toegankelijkheidseisen WCAG, EPUB en metadata in vogelvlucht (Word, 404 kB)</a:t>
            </a:r>
            <a:endParaRPr lang="nl-NL" sz="1800" dirty="0">
              <a:latin typeface="Arial" panose="020B0604020202020204" pitchFamily="34" charset="0"/>
              <a:cs typeface="Arial" panose="020B0604020202020204" pitchFamily="34" charset="0"/>
            </a:endParaRPr>
          </a:p>
          <a:p>
            <a:pPr>
              <a:lnSpc>
                <a:spcPct val="107000"/>
              </a:lnSpc>
              <a:spcAft>
                <a:spcPts val="800"/>
              </a:spcAft>
            </a:pPr>
            <a:endParaRPr lang="nl-NL" sz="1800" b="0" i="0" u="none" strike="noStrike" dirty="0">
              <a:solidFill>
                <a:srgbClr val="002D5B"/>
              </a:solidFill>
              <a:effectLst/>
              <a:latin typeface="Arial" panose="020B0604020202020204" pitchFamily="34" charset="0"/>
              <a:cs typeface="Arial" panose="020B0604020202020204" pitchFamily="34" charset="0"/>
            </a:endParaRPr>
          </a:p>
          <a:p>
            <a:pPr>
              <a:spcAft>
                <a:spcPts val="800"/>
              </a:spcAft>
            </a:pPr>
            <a:r>
              <a:rPr lang="en-US" sz="1800" u="sng" dirty="0">
                <a:solidFill>
                  <a:schemeClr val="accent5">
                    <a:lumMod val="75000"/>
                  </a:schemeClr>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Inclusiefpubliceren.nl</a:t>
            </a:r>
            <a:endParaRPr lang="nl-NL" sz="1800"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a:spcAft>
                <a:spcPts val="800"/>
              </a:spcAft>
            </a:pPr>
            <a:endParaRPr lang="en-US" sz="1800" u="sng" dirty="0">
              <a:solidFill>
                <a:schemeClr val="accent5">
                  <a:lumMod val="75000"/>
                </a:schemeClr>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a:spcAft>
                <a:spcPts val="800"/>
              </a:spcAft>
            </a:pPr>
            <a:r>
              <a:rPr lang="en-US" sz="1800" u="sng" dirty="0">
                <a:solidFill>
                  <a:schemeClr val="accent5">
                    <a:lumMod val="75000"/>
                  </a:schemeClr>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Maak open! (pdf, 190 kB)</a:t>
            </a:r>
            <a:endParaRPr lang="en-US" sz="1800" dirty="0">
              <a:solidFill>
                <a:schemeClr val="accent5">
                  <a:lumMod val="75000"/>
                </a:schemeClr>
              </a:solidFill>
              <a:effectLst/>
              <a:latin typeface="Arial" panose="020B0604020202020204" pitchFamily="34" charset="0"/>
              <a:cs typeface="Arial" panose="020B0604020202020204" pitchFamily="34" charset="0"/>
            </a:endParaRPr>
          </a:p>
          <a:p>
            <a:pPr>
              <a:spcAft>
                <a:spcPts val="800"/>
              </a:spcAft>
            </a:pPr>
            <a:r>
              <a:rPr lang="en-US" sz="1800" u="sng" dirty="0">
                <a:solidFill>
                  <a:schemeClr val="accent5">
                    <a:lumMod val="75000"/>
                  </a:schemeClr>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Doe mee! (pdf, 1,05 MB)</a:t>
            </a:r>
            <a:endParaRPr lang="en-US" sz="1800" dirty="0">
              <a:solidFill>
                <a:schemeClr val="accent5">
                  <a:lumMod val="75000"/>
                </a:schemeClr>
              </a:solidFill>
              <a:effectLst/>
              <a:latin typeface="Arial" panose="020B0604020202020204" pitchFamily="34" charset="0"/>
              <a:cs typeface="Arial" panose="020B0604020202020204" pitchFamily="34" charset="0"/>
            </a:endParaRPr>
          </a:p>
          <a:p>
            <a:pPr>
              <a:spcAft>
                <a:spcPts val="800"/>
              </a:spcAft>
            </a:pPr>
            <a:r>
              <a:rPr lang="en-US" sz="1800" u="sng" dirty="0">
                <a:solidFill>
                  <a:schemeClr val="accent5">
                    <a:lumMod val="75000"/>
                  </a:schemeClr>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Check </a:t>
            </a:r>
            <a:r>
              <a:rPr lang="en-US" sz="1800" u="sng" dirty="0" err="1">
                <a:solidFill>
                  <a:schemeClr val="accent5">
                    <a:lumMod val="75000"/>
                  </a:schemeClr>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dit</a:t>
            </a:r>
            <a:r>
              <a:rPr lang="en-US" sz="1800" u="sng" dirty="0">
                <a:solidFill>
                  <a:schemeClr val="accent5">
                    <a:lumMod val="75000"/>
                  </a:schemeClr>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 (pdf, 750 kB) </a:t>
            </a:r>
            <a:endParaRPr lang="nl-NL" sz="1800" u="sng"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nl-NL"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847034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5dbacd5-7dcb-40b3-95da-f89d100c73e4">
      <UserInfo>
        <DisplayName/>
        <AccountId xsi:nil="true"/>
        <AccountType/>
      </UserInfo>
    </SharedWithUsers>
    <MediaLengthInSeconds xmlns="1ca2c8f9-25b6-43a3-8888-71bb771407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5F2B3784C014492B6124443C1E0A8" ma:contentTypeVersion="13" ma:contentTypeDescription="Create a new document." ma:contentTypeScope="" ma:versionID="1aa45ea3d9a028f6ae3a6f49b40692ed">
  <xsd:schema xmlns:xsd="http://www.w3.org/2001/XMLSchema" xmlns:xs="http://www.w3.org/2001/XMLSchema" xmlns:p="http://schemas.microsoft.com/office/2006/metadata/properties" xmlns:ns2="1ca2c8f9-25b6-43a3-8888-71bb7714073c" xmlns:ns3="c5dbacd5-7dcb-40b3-95da-f89d100c73e4" targetNamespace="http://schemas.microsoft.com/office/2006/metadata/properties" ma:root="true" ma:fieldsID="cb5350cbaa9200646e98bdcaf494c83e" ns2:_="" ns3:_="">
    <xsd:import namespace="1ca2c8f9-25b6-43a3-8888-71bb7714073c"/>
    <xsd:import namespace="c5dbacd5-7dcb-40b3-95da-f89d100c73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2c8f9-25b6-43a3-8888-71bb77140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acd5-7dcb-40b3-95da-f89d100c73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8D4E5-92D4-41F3-948C-FC823DBA3B49}">
  <ds:schemaRefs>
    <ds:schemaRef ds:uri="http://schemas.microsoft.com/sharepoint/v3/contenttype/forms"/>
  </ds:schemaRefs>
</ds:datastoreItem>
</file>

<file path=customXml/itemProps2.xml><?xml version="1.0" encoding="utf-8"?>
<ds:datastoreItem xmlns:ds="http://schemas.openxmlformats.org/officeDocument/2006/customXml" ds:itemID="{B1D0C485-2A2A-4D08-A0A8-DD4CDBF408CE}">
  <ds:schemaRefs>
    <ds:schemaRef ds:uri="1ca2c8f9-25b6-43a3-8888-71bb7714073c"/>
    <ds:schemaRef ds:uri="c5dbacd5-7dcb-40b3-95da-f89d100c73e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5160518-B716-48BC-99E2-DF00838AA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2c8f9-25b6-43a3-8888-71bb7714073c"/>
    <ds:schemaRef ds:uri="c5dbacd5-7dcb-40b3-95da-f89d100c7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302</TotalTime>
  <Words>5154</Words>
  <Application>Microsoft Office PowerPoint</Application>
  <PresentationFormat>Breedbeeld</PresentationFormat>
  <Paragraphs>939</Paragraphs>
  <Slides>93</Slides>
  <Notes>93</Notes>
  <HiddenSlides>0</HiddenSlides>
  <MMClips>2</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93</vt:i4>
      </vt:variant>
    </vt:vector>
  </HeadingPairs>
  <TitlesOfParts>
    <vt:vector size="104" baseType="lpstr">
      <vt:lpstr>Arial</vt:lpstr>
      <vt:lpstr>Arial Black</vt:lpstr>
      <vt:lpstr>Arial Unicode MS</vt:lpstr>
      <vt:lpstr>Calibri</vt:lpstr>
      <vt:lpstr>Calibri Light</vt:lpstr>
      <vt:lpstr>Courier New</vt:lpstr>
      <vt:lpstr>Lato</vt:lpstr>
      <vt:lpstr>Segoe UI</vt:lpstr>
      <vt:lpstr>Symbol</vt:lpstr>
      <vt:lpstr>Wingdings</vt:lpstr>
      <vt:lpstr>Kantoorthema</vt:lpstr>
      <vt:lpstr>Welkom </vt:lpstr>
      <vt:lpstr>Introductie</vt:lpstr>
      <vt:lpstr>Programma</vt:lpstr>
      <vt:lpstr>Leerdoelen</vt:lpstr>
      <vt:lpstr>Inhoud</vt:lpstr>
      <vt:lpstr>Wetgeving: ontwikkelingen</vt:lpstr>
      <vt:lpstr>Beeldbeschrijving opdracht 1</vt:lpstr>
      <vt:lpstr>Beeldbeschrijving Opdracht 1.1</vt:lpstr>
      <vt:lpstr>Beeldbeschrijving Opdracht 1.2</vt:lpstr>
      <vt:lpstr>Beeldbeschrijving Opdracht 1.3</vt:lpstr>
      <vt:lpstr>Beeldbeschrijving </vt:lpstr>
      <vt:lpstr>Beeldbeschrijving WCAG richtlijnen </vt:lpstr>
      <vt:lpstr>Beeldbeschrijving afbeeldingen van tekst</vt:lpstr>
      <vt:lpstr>Beeldbeschrijving afbeeldingen en tekst</vt:lpstr>
      <vt:lpstr>Beeldbeschrijving Tekstalternatieven voor niet-tekstuele inhoud</vt:lpstr>
      <vt:lpstr>Beeldbeschrijving niet-tekstuele inhoud</vt:lpstr>
      <vt:lpstr>Beeldbeschrijving doelgroep</vt:lpstr>
      <vt:lpstr>Beeldbeschrijving tekstalternatieven</vt:lpstr>
      <vt:lpstr>Beeldbeschrijving Wanneer?</vt:lpstr>
      <vt:lpstr>Beeldbeschrijving afbeeldingen (1/3)</vt:lpstr>
      <vt:lpstr>Beeldbeschrijving afbeeldingen (2/3)</vt:lpstr>
      <vt:lpstr>Beeldbeschrijving afbeeldingen (3/3)</vt:lpstr>
      <vt:lpstr>Beeldbeschrijving technieken (1/2)</vt:lpstr>
      <vt:lpstr>Beeldbeschrijving technieken (2/2)</vt:lpstr>
      <vt:lpstr>Beeldbeschrijving opdracht 2</vt:lpstr>
      <vt:lpstr>Beeldbeschrijving Opdracht 2.1</vt:lpstr>
      <vt:lpstr>Beeldbeschrijving poll 1 Eiffeltoren</vt:lpstr>
      <vt:lpstr>Beeldbeschrijving poll 2 Eiffeltoren</vt:lpstr>
      <vt:lpstr>Beeldbeschrijving Richtlijnen en best practices van experts  </vt:lpstr>
      <vt:lpstr>Beeldbeschrijving geautomatiseerd? </vt:lpstr>
      <vt:lpstr>Beeldbeschrijving Algemene richtlijnen 1/3 </vt:lpstr>
      <vt:lpstr>Beeldbeschrijving Algemene richtlijnen 2/3</vt:lpstr>
      <vt:lpstr>Beeldbeschrijving Algemene richtlijnen 3/3</vt:lpstr>
      <vt:lpstr>Beeldbeschrijving Specifieke richtlijnen </vt:lpstr>
      <vt:lpstr>Beeldbeschrijving Best practices </vt:lpstr>
      <vt:lpstr>Beeldbeschrijving Kernvragen </vt:lpstr>
      <vt:lpstr>Beeldbeschrijving Alternatieven voor tekstalternatieven </vt:lpstr>
      <vt:lpstr>Beeldbeschrijving Alternatieven (1/8)</vt:lpstr>
      <vt:lpstr>Beeldbeschrijving Alternatieven (2/8)</vt:lpstr>
      <vt:lpstr>Beeldbeschrijving Alternatieven (3/8)</vt:lpstr>
      <vt:lpstr>Beeldbeschrijving Alternatieven (4/8)</vt:lpstr>
      <vt:lpstr>Beeldbeschrijving Alternatieven (5/8)</vt:lpstr>
      <vt:lpstr>Beeldbeschrijving Alternatieven (6/8)</vt:lpstr>
      <vt:lpstr>Beeldbeschrijving Alternatieven (7/8)</vt:lpstr>
      <vt:lpstr>Beeldbeschrijving Alternatieven (8/8)</vt:lpstr>
      <vt:lpstr>Beeldbeschrijving werkwijze </vt:lpstr>
      <vt:lpstr>Beeldbeschrijving werkwijze bij nieuwe afbeeldingen</vt:lpstr>
      <vt:lpstr>Beeldbeschrijving werkwijze bij bestaande afbeeldingen </vt:lpstr>
      <vt:lpstr>Beeldbeschrijving controle beschikbaarheid</vt:lpstr>
      <vt:lpstr>Beeldbeschrijving controle  uitzonderingen</vt:lpstr>
      <vt:lpstr>Beeldbeschrijving controle kwaliteit</vt:lpstr>
      <vt:lpstr>Beeldbeschrijving opdracht 3</vt:lpstr>
      <vt:lpstr>Beeldbeschrijving Opdracht 3.1</vt:lpstr>
      <vt:lpstr>Op tijd gebaseerde media</vt:lpstr>
      <vt:lpstr>Op tijd gebaseerde media Richtlijn</vt:lpstr>
      <vt:lpstr>Op tijd gebaseerde media ondertiteling</vt:lpstr>
      <vt:lpstr>Op tijd gebaseerde media Audiodescriptie</vt:lpstr>
      <vt:lpstr>Richtlijnen</vt:lpstr>
      <vt:lpstr>TIP</vt:lpstr>
      <vt:lpstr>WCAG  quiz</vt:lpstr>
      <vt:lpstr>WCAG  antwoord</vt:lpstr>
      <vt:lpstr>Schema WCAG</vt:lpstr>
      <vt:lpstr>1. Waarneembaar</vt:lpstr>
      <vt:lpstr>1. Waarneembaar 1.1 Tekstalternatieven</vt:lpstr>
      <vt:lpstr>1. Waarneembaar 1.2 Op tijd gebaseerde media</vt:lpstr>
      <vt:lpstr>1. Waarneembaar 1.3 Aanpasbaar</vt:lpstr>
      <vt:lpstr>1. Waarneembaar 1.4 Onderscheidbaar</vt:lpstr>
      <vt:lpstr>Schema WCAG herhaling 1</vt:lpstr>
      <vt:lpstr>2. Bedienbaar</vt:lpstr>
      <vt:lpstr>2. Bedienbaar 2.1 Toetsenbordtoegankelijk</vt:lpstr>
      <vt:lpstr>2. Bedienbaar 2.2 Genoeg tijd</vt:lpstr>
      <vt:lpstr>2. Bedienbaar 2.3 Toevallen en fysieke reacties</vt:lpstr>
      <vt:lpstr>2. Bedienbaar 2.4 Navigeerbaar</vt:lpstr>
      <vt:lpstr>2. Bedienbaar 2.5 Input Modaliteiten</vt:lpstr>
      <vt:lpstr>Schema WCAG herhaling 2</vt:lpstr>
      <vt:lpstr>3. Begrijpelijk</vt:lpstr>
      <vt:lpstr>3. Begrijpelijk 3.1 Leesbaar</vt:lpstr>
      <vt:lpstr>3. Begrijpelijk 3.2 Voorspelbaar</vt:lpstr>
      <vt:lpstr>3. Begrijpelijk 3.3 Assistentie bij invoer</vt:lpstr>
      <vt:lpstr>Schema WCAG herhaling 3</vt:lpstr>
      <vt:lpstr>4. Robuust</vt:lpstr>
      <vt:lpstr>4. Robuust 4.1 Compatibel</vt:lpstr>
      <vt:lpstr>Schema WCAG herhaling 4</vt:lpstr>
      <vt:lpstr>WCAG 2.2 Wat verandert er?</vt:lpstr>
      <vt:lpstr>EPUB Accessibility 1.0</vt:lpstr>
      <vt:lpstr>Richtlijnen in de organisatie opdracht</vt:lpstr>
      <vt:lpstr>Richtlijnen in de organisatie</vt:lpstr>
      <vt:lpstr>Organisatie vereenvoudigd</vt:lpstr>
      <vt:lpstr>toegankelijkheid organiseren</vt:lpstr>
      <vt:lpstr>toegankelijkheid organiseren Succesfactoren</vt:lpstr>
      <vt:lpstr>TIPS</vt:lpstr>
      <vt:lpstr>Bronnen 1/2</vt:lpstr>
      <vt:lpstr>Bronnen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Rieke Vullings</dc:creator>
  <cp:lastModifiedBy>Dave van Hemert</cp:lastModifiedBy>
  <cp:revision>3</cp:revision>
  <dcterms:created xsi:type="dcterms:W3CDTF">2021-11-25T14:04:19Z</dcterms:created>
  <dcterms:modified xsi:type="dcterms:W3CDTF">2022-04-07T08:15:51Z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0x0101003A65F2B3784C014492B6124443C1E0A8</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